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0"/>
  </p:notesMasterIdLst>
  <p:handoutMasterIdLst>
    <p:handoutMasterId r:id="rId91"/>
  </p:handoutMasterIdLst>
  <p:sldIdLst>
    <p:sldId id="256" r:id="rId2"/>
    <p:sldId id="281" r:id="rId3"/>
    <p:sldId id="257" r:id="rId4"/>
    <p:sldId id="280" r:id="rId5"/>
    <p:sldId id="258" r:id="rId6"/>
    <p:sldId id="315" r:id="rId7"/>
    <p:sldId id="283" r:id="rId8"/>
    <p:sldId id="282" r:id="rId9"/>
    <p:sldId id="261" r:id="rId10"/>
    <p:sldId id="284" r:id="rId11"/>
    <p:sldId id="287" r:id="rId12"/>
    <p:sldId id="288" r:id="rId13"/>
    <p:sldId id="292" r:id="rId14"/>
    <p:sldId id="289" r:id="rId15"/>
    <p:sldId id="290" r:id="rId16"/>
    <p:sldId id="291" r:id="rId17"/>
    <p:sldId id="297" r:id="rId18"/>
    <p:sldId id="298" r:id="rId19"/>
    <p:sldId id="299" r:id="rId20"/>
    <p:sldId id="300" r:id="rId21"/>
    <p:sldId id="301" r:id="rId22"/>
    <p:sldId id="264" r:id="rId23"/>
    <p:sldId id="265" r:id="rId24"/>
    <p:sldId id="302" r:id="rId25"/>
    <p:sldId id="303" r:id="rId26"/>
    <p:sldId id="266" r:id="rId27"/>
    <p:sldId id="260" r:id="rId28"/>
    <p:sldId id="270" r:id="rId29"/>
    <p:sldId id="304" r:id="rId30"/>
    <p:sldId id="305" r:id="rId31"/>
    <p:sldId id="306" r:id="rId32"/>
    <p:sldId id="262" r:id="rId33"/>
    <p:sldId id="267" r:id="rId34"/>
    <p:sldId id="268" r:id="rId35"/>
    <p:sldId id="269" r:id="rId36"/>
    <p:sldId id="327" r:id="rId37"/>
    <p:sldId id="344" r:id="rId38"/>
    <p:sldId id="345" r:id="rId39"/>
    <p:sldId id="347" r:id="rId40"/>
    <p:sldId id="346" r:id="rId41"/>
    <p:sldId id="349" r:id="rId42"/>
    <p:sldId id="350" r:id="rId43"/>
    <p:sldId id="351" r:id="rId44"/>
    <p:sldId id="359" r:id="rId45"/>
    <p:sldId id="271" r:id="rId46"/>
    <p:sldId id="307" r:id="rId47"/>
    <p:sldId id="308" r:id="rId48"/>
    <p:sldId id="273" r:id="rId49"/>
    <p:sldId id="360" r:id="rId50"/>
    <p:sldId id="361" r:id="rId51"/>
    <p:sldId id="362" r:id="rId52"/>
    <p:sldId id="309" r:id="rId53"/>
    <p:sldId id="274" r:id="rId54"/>
    <p:sldId id="310" r:id="rId55"/>
    <p:sldId id="275" r:id="rId56"/>
    <p:sldId id="311" r:id="rId57"/>
    <p:sldId id="312" r:id="rId58"/>
    <p:sldId id="276" r:id="rId59"/>
    <p:sldId id="277" r:id="rId60"/>
    <p:sldId id="278" r:id="rId61"/>
    <p:sldId id="313" r:id="rId62"/>
    <p:sldId id="317" r:id="rId63"/>
    <p:sldId id="316" r:id="rId64"/>
    <p:sldId id="279" r:id="rId65"/>
    <p:sldId id="318" r:id="rId66"/>
    <p:sldId id="319" r:id="rId67"/>
    <p:sldId id="320" r:id="rId68"/>
    <p:sldId id="321" r:id="rId69"/>
    <p:sldId id="322" r:id="rId70"/>
    <p:sldId id="326" r:id="rId71"/>
    <p:sldId id="323" r:id="rId72"/>
    <p:sldId id="352" r:id="rId73"/>
    <p:sldId id="324" r:id="rId74"/>
    <p:sldId id="329" r:id="rId75"/>
    <p:sldId id="325" r:id="rId76"/>
    <p:sldId id="328" r:id="rId77"/>
    <p:sldId id="330" r:id="rId78"/>
    <p:sldId id="331" r:id="rId79"/>
    <p:sldId id="332" r:id="rId80"/>
    <p:sldId id="353" r:id="rId81"/>
    <p:sldId id="337" r:id="rId82"/>
    <p:sldId id="338" r:id="rId83"/>
    <p:sldId id="336" r:id="rId84"/>
    <p:sldId id="335" r:id="rId85"/>
    <p:sldId id="339" r:id="rId86"/>
    <p:sldId id="342" r:id="rId87"/>
    <p:sldId id="354" r:id="rId88"/>
    <p:sldId id="34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08-06-2019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08-06-2019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a:t>
            </a:fld>
            <a:endParaRPr lang="en-IN"/>
          </a:p>
        </p:txBody>
      </p:sp>
    </p:spTree>
    <p:extLst>
      <p:ext uri="{BB962C8B-B14F-4D97-AF65-F5344CB8AC3E}">
        <p14:creationId xmlns:p14="http://schemas.microsoft.com/office/powerpoint/2010/main" val="48812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08-06-2019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08-06-2019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08-06-2019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08-06-2019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08-06-2019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08-06-2019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08-06-2019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08-06-2019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08-06-2019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08-06-2019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08-06-2019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08-06-2019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eveloper.android.com/guide/topics/sensors/sensors_overview.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2bcXeQ_PA6I" TargetMode="External"/><Relationship Id="rId2" Type="http://schemas.openxmlformats.org/officeDocument/2006/relationships/hyperlink" Target="https://en.wikipedia.org/wiki/List_of_sensors"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ht-_RmhLD7k" TargetMode="External"/><Relationship Id="rId4" Type="http://schemas.openxmlformats.org/officeDocument/2006/relationships/hyperlink" Target="https://www.youtube.com/watch?v=bPMN4I9IZ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t.com/content/st_com/en.html" TargetMode="External"/><Relationship Id="rId2" Type="http://schemas.openxmlformats.org/officeDocument/2006/relationships/hyperlink" Target="https://my.indiamart.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Microcontroller" TargetMode="External"/><Relationship Id="rId2" Type="http://schemas.openxmlformats.org/officeDocument/2006/relationships/hyperlink" Target="http://arduino.cc/"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arduino.cc/en/Main/Softwa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steves-internet-guide.com/mosquitto_pub-sub-clients/" TargetMode="External"/><Relationship Id="rId2" Type="http://schemas.openxmlformats.org/officeDocument/2006/relationships/hyperlink" Target="http://www.steves-internet-guide.com/"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mosquitto.org/" TargetMode="External"/><Relationship Id="rId4" Type="http://schemas.openxmlformats.org/officeDocument/2006/relationships/hyperlink" Target="http://www.jensd.de/apps/mqttfx/1.6.0/"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s://electronicsforu.com/electronics-projects/smallest-iot-home-automation-esp8266-01" TargetMode="External"/><Relationship Id="rId3" Type="http://schemas.openxmlformats.org/officeDocument/2006/relationships/hyperlink" Target="https://electronicsforu.com/iot-projects-ideas" TargetMode="External"/><Relationship Id="rId7" Type="http://schemas.openxmlformats.org/officeDocument/2006/relationships/hyperlink" Target="https://howtomechatronics.com/arduino-project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youtube.com/watch?v=nUHizmtyt74" TargetMode="External"/><Relationship Id="rId5" Type="http://schemas.openxmlformats.org/officeDocument/2006/relationships/hyperlink" Target="https://create.arduino.cc/projecthub/projects/tags/iot" TargetMode="External"/><Relationship Id="rId4" Type="http://schemas.openxmlformats.org/officeDocument/2006/relationships/hyperlink" Target="https://www.skyfilabs.com/blog/list-of-latest-iot-projects-for-engineering-students"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Internet Of Things (IoT)</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cities</a:t>
            </a:r>
          </a:p>
          <a:p>
            <a:pPr lvl="1"/>
            <a:r>
              <a:rPr lang="en-IN" sz="5600" b="1" i="1" dirty="0">
                <a:latin typeface="Arial" panose="020B0604020202020204" pitchFamily="34" charset="0"/>
                <a:cs typeface="Arial" panose="020B0604020202020204" pitchFamily="34" charset="0"/>
              </a:rPr>
              <a:t>Smart Parking</a:t>
            </a:r>
          </a:p>
          <a:p>
            <a:pPr lvl="2"/>
            <a:r>
              <a:rPr lang="en-IN" sz="5600" dirty="0">
                <a:latin typeface="Arial" panose="020B0604020202020204" pitchFamily="34" charset="0"/>
                <a:cs typeface="Arial" panose="020B0604020202020204" pitchFamily="34" charset="0"/>
              </a:rPr>
              <a:t>Monitoring of parking spaces availability in the city.</a:t>
            </a:r>
          </a:p>
          <a:p>
            <a:pPr lvl="1"/>
            <a:r>
              <a:rPr lang="en-IN" sz="5600" b="1" i="1" dirty="0">
                <a:latin typeface="Arial" panose="020B0604020202020204" pitchFamily="34" charset="0"/>
                <a:cs typeface="Arial" panose="020B0604020202020204" pitchFamily="34" charset="0"/>
              </a:rPr>
              <a:t>Structural health</a:t>
            </a:r>
          </a:p>
          <a:p>
            <a:pPr lvl="2"/>
            <a:r>
              <a:rPr lang="en-IN" sz="5600" dirty="0">
                <a:latin typeface="Arial" panose="020B0604020202020204" pitchFamily="34" charset="0"/>
                <a:cs typeface="Arial" panose="020B0604020202020204" pitchFamily="34" charset="0"/>
              </a:rPr>
              <a:t>Monitoring of vibrations and material conditions in buildings, bridges and historical monuments.</a:t>
            </a:r>
          </a:p>
          <a:p>
            <a:pPr lvl="1"/>
            <a:r>
              <a:rPr lang="en-IN" sz="5600" b="1" i="1" dirty="0">
                <a:latin typeface="Arial" panose="020B0604020202020204" pitchFamily="34" charset="0"/>
                <a:cs typeface="Arial" panose="020B0604020202020204" pitchFamily="34" charset="0"/>
              </a:rPr>
              <a:t>Noise Urban Maps</a:t>
            </a:r>
          </a:p>
          <a:p>
            <a:pPr lvl="2"/>
            <a:r>
              <a:rPr lang="en-IN" sz="5600" dirty="0">
                <a:latin typeface="Arial" panose="020B0604020202020204" pitchFamily="34" charset="0"/>
                <a:cs typeface="Arial" panose="020B0604020202020204" pitchFamily="34" charset="0"/>
              </a:rPr>
              <a:t>Sound monitoring in bar areas and centric zones in real time.</a:t>
            </a:r>
          </a:p>
          <a:p>
            <a:pPr lvl="1"/>
            <a:r>
              <a:rPr lang="en-IN" sz="5600" b="1" i="1" dirty="0">
                <a:latin typeface="Arial" panose="020B0604020202020204" pitchFamily="34" charset="0"/>
                <a:cs typeface="Arial" panose="020B0604020202020204" pitchFamily="34" charset="0"/>
              </a:rPr>
              <a:t>Smartphone Detection</a:t>
            </a:r>
          </a:p>
          <a:p>
            <a:pPr lvl="2"/>
            <a:r>
              <a:rPr lang="en-IN" sz="5600" dirty="0">
                <a:latin typeface="Arial" panose="020B0604020202020204" pitchFamily="34" charset="0"/>
                <a:cs typeface="Arial" panose="020B0604020202020204" pitchFamily="34" charset="0"/>
              </a:rPr>
              <a:t>Detect iPhone and Android devices and in general any device which works with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or Bluetooth interfaces.</a:t>
            </a:r>
          </a:p>
          <a:p>
            <a:pPr lvl="1"/>
            <a:r>
              <a:rPr lang="en-IN" sz="5600" b="1" i="1" dirty="0">
                <a:latin typeface="Arial" panose="020B0604020202020204" pitchFamily="34" charset="0"/>
                <a:cs typeface="Arial" panose="020B0604020202020204" pitchFamily="34" charset="0"/>
              </a:rPr>
              <a:t>Electromagnetic Field Levels</a:t>
            </a:r>
          </a:p>
          <a:p>
            <a:pPr lvl="2"/>
            <a:r>
              <a:rPr lang="en-IN" sz="5600" dirty="0">
                <a:latin typeface="Arial" panose="020B0604020202020204" pitchFamily="34" charset="0"/>
                <a:cs typeface="Arial" panose="020B0604020202020204" pitchFamily="34" charset="0"/>
              </a:rPr>
              <a:t>Measurement of the energy radiated by cell stations and </a:t>
            </a:r>
            <a:r>
              <a:rPr lang="en-IN" sz="5600" dirty="0" err="1">
                <a:latin typeface="Arial" panose="020B0604020202020204" pitchFamily="34" charset="0"/>
                <a:cs typeface="Arial" panose="020B0604020202020204" pitchFamily="34" charset="0"/>
              </a:rPr>
              <a:t>and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routers.</a:t>
            </a:r>
          </a:p>
          <a:p>
            <a:pPr lvl="1"/>
            <a:r>
              <a:rPr lang="en-IN" sz="5600" b="1" i="1" dirty="0">
                <a:latin typeface="Arial" panose="020B0604020202020204" pitchFamily="34" charset="0"/>
                <a:cs typeface="Arial" panose="020B0604020202020204" pitchFamily="34" charset="0"/>
              </a:rPr>
              <a:t>Traffic Congestion</a:t>
            </a:r>
          </a:p>
          <a:p>
            <a:pPr lvl="2"/>
            <a:r>
              <a:rPr lang="en-IN" sz="5600" dirty="0">
                <a:latin typeface="Arial" panose="020B0604020202020204" pitchFamily="34" charset="0"/>
                <a:cs typeface="Arial" panose="020B0604020202020204" pitchFamily="34" charset="0"/>
              </a:rPr>
              <a:t>Monitoring of vehicles and pedestrian levels to optimize driving and walking routes.</a:t>
            </a:r>
          </a:p>
          <a:p>
            <a:pPr lvl="1"/>
            <a:r>
              <a:rPr lang="en-IN" sz="5600" b="1" i="1" dirty="0">
                <a:latin typeface="Arial" panose="020B0604020202020204" pitchFamily="34" charset="0"/>
                <a:cs typeface="Arial" panose="020B0604020202020204" pitchFamily="34" charset="0"/>
              </a:rPr>
              <a:t>Smart Lighting</a:t>
            </a:r>
          </a:p>
          <a:p>
            <a:pPr lvl="2"/>
            <a:r>
              <a:rPr lang="en-IN" sz="5600" dirty="0">
                <a:latin typeface="Arial" panose="020B0604020202020204" pitchFamily="34" charset="0"/>
                <a:cs typeface="Arial" panose="020B0604020202020204" pitchFamily="34" charset="0"/>
              </a:rPr>
              <a:t>Intelligent and weather adaptive lighting in street lights.</a:t>
            </a:r>
          </a:p>
          <a:p>
            <a:pPr lvl="1"/>
            <a:r>
              <a:rPr lang="en-IN" sz="5600" b="1" i="1" dirty="0">
                <a:latin typeface="Arial" panose="020B0604020202020204" pitchFamily="34" charset="0"/>
                <a:cs typeface="Arial" panose="020B0604020202020204" pitchFamily="34" charset="0"/>
              </a:rPr>
              <a:t>Waste Management</a:t>
            </a:r>
          </a:p>
          <a:p>
            <a:pPr lvl="2"/>
            <a:r>
              <a:rPr lang="en-IN" sz="5600" dirty="0">
                <a:latin typeface="Arial" panose="020B0604020202020204" pitchFamily="34" charset="0"/>
                <a:cs typeface="Arial" panose="020B0604020202020204" pitchFamily="34" charset="0"/>
              </a:rPr>
              <a:t>Detection of rubbish levels in containers to optimize the trash collection routes.</a:t>
            </a:r>
          </a:p>
          <a:p>
            <a:pPr lvl="1"/>
            <a:r>
              <a:rPr lang="en-IN" sz="5600" b="1" i="1" dirty="0">
                <a:latin typeface="Arial" panose="020B0604020202020204" pitchFamily="34" charset="0"/>
                <a:cs typeface="Arial" panose="020B0604020202020204" pitchFamily="34" charset="0"/>
              </a:rPr>
              <a:t>Smart Roads</a:t>
            </a:r>
          </a:p>
          <a:p>
            <a:pPr lvl="2"/>
            <a:r>
              <a:rPr lang="en-IN" sz="5600" dirty="0">
                <a:latin typeface="Arial" panose="020B0604020202020204" pitchFamily="34" charset="0"/>
                <a:cs typeface="Arial" panose="020B0604020202020204" pitchFamily="34" charset="0"/>
              </a:rPr>
              <a:t>Intelligent Highways with warning messages and diversions according to climate conditions and unexpected events like accidents or traffic jams.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3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Environment</a:t>
            </a:r>
          </a:p>
          <a:p>
            <a:pPr marL="0" indent="0">
              <a:buNone/>
            </a:pPr>
            <a:endParaRPr lang="en-IN" dirty="0">
              <a:latin typeface="Arial" panose="020B0604020202020204" pitchFamily="34" charset="0"/>
              <a:cs typeface="Arial" panose="020B0604020202020204" pitchFamily="34" charset="0"/>
            </a:endParaRPr>
          </a:p>
          <a:p>
            <a:r>
              <a:rPr lang="en-IN" sz="5600" b="1" i="1" dirty="0">
                <a:latin typeface="Arial" panose="020B0604020202020204" pitchFamily="34" charset="0"/>
                <a:cs typeface="Arial" panose="020B0604020202020204" pitchFamily="34" charset="0"/>
              </a:rPr>
              <a:t>Forest Fire Detection</a:t>
            </a:r>
          </a:p>
          <a:p>
            <a:pPr marL="685800" lvl="2">
              <a:spcBef>
                <a:spcPts val="1000"/>
              </a:spcBef>
            </a:pPr>
            <a:r>
              <a:rPr lang="en-IN" sz="5200" b="1" dirty="0">
                <a:latin typeface="Arial" panose="020B0604020202020204" pitchFamily="34" charset="0"/>
                <a:cs typeface="Arial" panose="020B0604020202020204" pitchFamily="34" charset="0"/>
              </a:rPr>
              <a:t>Monitoring of combustion gases and </a:t>
            </a:r>
            <a:r>
              <a:rPr lang="en-IN" sz="5200" b="1" dirty="0" err="1">
                <a:latin typeface="Arial" panose="020B0604020202020204" pitchFamily="34" charset="0"/>
                <a:cs typeface="Arial" panose="020B0604020202020204" pitchFamily="34" charset="0"/>
              </a:rPr>
              <a:t>preemptive</a:t>
            </a:r>
            <a:r>
              <a:rPr lang="en-IN" sz="5200" b="1" dirty="0">
                <a:latin typeface="Arial" panose="020B0604020202020204" pitchFamily="34" charset="0"/>
                <a:cs typeface="Arial" panose="020B0604020202020204" pitchFamily="34" charset="0"/>
              </a:rPr>
              <a:t> fire conditions to define alert zones.</a:t>
            </a:r>
          </a:p>
          <a:p>
            <a:r>
              <a:rPr lang="en-IN" sz="5600" b="1" i="1" dirty="0">
                <a:latin typeface="Arial" panose="020B0604020202020204" pitchFamily="34" charset="0"/>
                <a:cs typeface="Arial" panose="020B0604020202020204" pitchFamily="34" charset="0"/>
              </a:rPr>
              <a:t>Air Pollution</a:t>
            </a:r>
          </a:p>
          <a:p>
            <a:pPr marL="685800" lvl="2">
              <a:spcBef>
                <a:spcPts val="1000"/>
              </a:spcBef>
            </a:pPr>
            <a:r>
              <a:rPr lang="en-IN" sz="5200" b="1" dirty="0">
                <a:latin typeface="Arial" panose="020B0604020202020204" pitchFamily="34" charset="0"/>
                <a:cs typeface="Arial" panose="020B0604020202020204" pitchFamily="34" charset="0"/>
              </a:rPr>
              <a:t>Control of CO2 emissions of factories, pollution emitted by cars and toxic gases generated in farms.</a:t>
            </a:r>
          </a:p>
          <a:p>
            <a:r>
              <a:rPr lang="en-IN" sz="5600" b="1" i="1" dirty="0">
                <a:latin typeface="Arial" panose="020B0604020202020204" pitchFamily="34" charset="0"/>
                <a:cs typeface="Arial" panose="020B0604020202020204" pitchFamily="34" charset="0"/>
              </a:rPr>
              <a:t>Snow Level Monitoring</a:t>
            </a:r>
          </a:p>
          <a:p>
            <a:pPr marL="685800" lvl="2">
              <a:spcBef>
                <a:spcPts val="1000"/>
              </a:spcBef>
            </a:pPr>
            <a:r>
              <a:rPr lang="en-IN" sz="5200" b="1" dirty="0">
                <a:latin typeface="Arial" panose="020B0604020202020204" pitchFamily="34" charset="0"/>
                <a:cs typeface="Arial" panose="020B0604020202020204" pitchFamily="34" charset="0"/>
              </a:rPr>
              <a:t>Snow level measurement to know in real time the quality of ski tracks and allow security corps avalanche prevention.</a:t>
            </a:r>
          </a:p>
          <a:p>
            <a:r>
              <a:rPr lang="en-IN" sz="5600" b="1" i="1" dirty="0">
                <a:latin typeface="Arial" panose="020B0604020202020204" pitchFamily="34" charset="0"/>
                <a:cs typeface="Arial" panose="020B0604020202020204" pitchFamily="34" charset="0"/>
              </a:rPr>
              <a:t>Landslide and Avalanche Prevention</a:t>
            </a:r>
          </a:p>
          <a:p>
            <a:pPr marL="685800" lvl="2">
              <a:spcBef>
                <a:spcPts val="1000"/>
              </a:spcBef>
            </a:pPr>
            <a:r>
              <a:rPr lang="en-IN" sz="5200" b="1" dirty="0">
                <a:latin typeface="Arial" panose="020B0604020202020204" pitchFamily="34" charset="0"/>
                <a:cs typeface="Arial" panose="020B0604020202020204" pitchFamily="34" charset="0"/>
              </a:rPr>
              <a:t>Monitoring of soil moisture, vibrations and earth density to detect dangerous patterns in land conditions.</a:t>
            </a:r>
          </a:p>
          <a:p>
            <a:r>
              <a:rPr lang="en-IN" sz="5600" b="1" i="1" dirty="0">
                <a:latin typeface="Arial" panose="020B0604020202020204" pitchFamily="34" charset="0"/>
                <a:cs typeface="Arial" panose="020B0604020202020204" pitchFamily="34" charset="0"/>
              </a:rPr>
              <a:t>Earthquake Early Detection</a:t>
            </a:r>
          </a:p>
          <a:p>
            <a:pPr marL="685800" lvl="2">
              <a:spcBef>
                <a:spcPts val="1000"/>
              </a:spcBef>
            </a:pPr>
            <a:r>
              <a:rPr lang="en-IN" sz="5200" b="1" dirty="0">
                <a:latin typeface="Arial" panose="020B0604020202020204" pitchFamily="34" charset="0"/>
                <a:cs typeface="Arial" panose="020B0604020202020204" pitchFamily="34" charset="0"/>
              </a:rPr>
              <a:t>Distributed control in specific places of tremors.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4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water</a:t>
            </a:r>
          </a:p>
          <a:p>
            <a:r>
              <a:rPr lang="en-IN" sz="5600" b="1" i="1" dirty="0">
                <a:latin typeface="Arial" panose="020B0604020202020204" pitchFamily="34" charset="0"/>
                <a:cs typeface="Arial" panose="020B0604020202020204" pitchFamily="34" charset="0"/>
              </a:rPr>
              <a:t>Potable water monitoring</a:t>
            </a:r>
          </a:p>
          <a:p>
            <a:pPr lvl="1"/>
            <a:r>
              <a:rPr lang="en-IN" sz="5200" b="1" i="1" dirty="0">
                <a:latin typeface="Arial" panose="020B0604020202020204" pitchFamily="34" charset="0"/>
                <a:cs typeface="Arial" panose="020B0604020202020204" pitchFamily="34" charset="0"/>
              </a:rPr>
              <a:t>Monitor the quality of tap water in cities.</a:t>
            </a:r>
          </a:p>
          <a:p>
            <a:r>
              <a:rPr lang="en-IN" sz="5600" b="1" i="1" dirty="0">
                <a:latin typeface="Arial" panose="020B0604020202020204" pitchFamily="34" charset="0"/>
                <a:cs typeface="Arial" panose="020B0604020202020204" pitchFamily="34" charset="0"/>
              </a:rPr>
              <a:t>Chemical leakage detection in rivers</a:t>
            </a:r>
          </a:p>
          <a:p>
            <a:pPr lvl="1"/>
            <a:r>
              <a:rPr lang="en-IN" sz="5200" b="1" i="1" dirty="0">
                <a:latin typeface="Arial" panose="020B0604020202020204" pitchFamily="34" charset="0"/>
                <a:cs typeface="Arial" panose="020B0604020202020204" pitchFamily="34" charset="0"/>
              </a:rPr>
              <a:t>Detect leakages and wastes of factories in rivers.</a:t>
            </a:r>
          </a:p>
          <a:p>
            <a:r>
              <a:rPr lang="en-IN" sz="5600" b="1" i="1" dirty="0">
                <a:latin typeface="Arial" panose="020B0604020202020204" pitchFamily="34" charset="0"/>
                <a:cs typeface="Arial" panose="020B0604020202020204" pitchFamily="34" charset="0"/>
              </a:rPr>
              <a:t>Swimming pool remote measurement</a:t>
            </a:r>
          </a:p>
          <a:p>
            <a:pPr lvl="1"/>
            <a:r>
              <a:rPr lang="en-IN" sz="5200" b="1" i="1" dirty="0">
                <a:latin typeface="Arial" panose="020B0604020202020204" pitchFamily="34" charset="0"/>
                <a:cs typeface="Arial" panose="020B0604020202020204" pitchFamily="34" charset="0"/>
              </a:rPr>
              <a:t>Control remotely the swimming pool conditions.</a:t>
            </a:r>
          </a:p>
          <a:p>
            <a:r>
              <a:rPr lang="en-IN" sz="5600" b="1" i="1" dirty="0">
                <a:latin typeface="Arial" panose="020B0604020202020204" pitchFamily="34" charset="0"/>
                <a:cs typeface="Arial" panose="020B0604020202020204" pitchFamily="34" charset="0"/>
              </a:rPr>
              <a:t>Pollution levels in the sea</a:t>
            </a:r>
          </a:p>
          <a:p>
            <a:pPr lvl="1"/>
            <a:r>
              <a:rPr lang="en-IN" sz="5200" b="1" i="1" dirty="0">
                <a:latin typeface="Arial" panose="020B0604020202020204" pitchFamily="34" charset="0"/>
                <a:cs typeface="Arial" panose="020B0604020202020204" pitchFamily="34" charset="0"/>
              </a:rPr>
              <a:t>Control </a:t>
            </a:r>
            <a:r>
              <a:rPr lang="en-IN" sz="5200" b="1" i="1" dirty="0" err="1">
                <a:latin typeface="Arial" panose="020B0604020202020204" pitchFamily="34" charset="0"/>
                <a:cs typeface="Arial" panose="020B0604020202020204" pitchFamily="34" charset="0"/>
              </a:rPr>
              <a:t>realtime</a:t>
            </a:r>
            <a:r>
              <a:rPr lang="en-IN" sz="5200" b="1" i="1" dirty="0">
                <a:latin typeface="Arial" panose="020B0604020202020204" pitchFamily="34" charset="0"/>
                <a:cs typeface="Arial" panose="020B0604020202020204" pitchFamily="34" charset="0"/>
              </a:rPr>
              <a:t> leakages and wastes in the sea.</a:t>
            </a:r>
          </a:p>
          <a:p>
            <a:r>
              <a:rPr lang="en-IN" sz="5600" b="1" i="1" dirty="0">
                <a:latin typeface="Arial" panose="020B0604020202020204" pitchFamily="34" charset="0"/>
                <a:cs typeface="Arial" panose="020B0604020202020204" pitchFamily="34" charset="0"/>
              </a:rPr>
              <a:t>Water Leakages</a:t>
            </a:r>
          </a:p>
          <a:p>
            <a:pPr lvl="1"/>
            <a:r>
              <a:rPr lang="en-IN" sz="5200" b="1" i="1" dirty="0">
                <a:latin typeface="Arial" panose="020B0604020202020204" pitchFamily="34" charset="0"/>
                <a:cs typeface="Arial" panose="020B0604020202020204" pitchFamily="34" charset="0"/>
              </a:rPr>
              <a:t>Detection of liquid presence outside tanks and pressure variations along pipes.</a:t>
            </a:r>
          </a:p>
          <a:p>
            <a:r>
              <a:rPr lang="en-IN" sz="5600" b="1" i="1" dirty="0">
                <a:latin typeface="Arial" panose="020B0604020202020204" pitchFamily="34" charset="0"/>
                <a:cs typeface="Arial" panose="020B0604020202020204" pitchFamily="34" charset="0"/>
              </a:rPr>
              <a:t>River Floods</a:t>
            </a:r>
          </a:p>
          <a:p>
            <a:pPr lvl="1"/>
            <a:r>
              <a:rPr lang="en-IN" sz="5200" b="1" i="1" dirty="0">
                <a:latin typeface="Arial" panose="020B0604020202020204" pitchFamily="34" charset="0"/>
                <a:cs typeface="Arial" panose="020B0604020202020204" pitchFamily="34" charset="0"/>
              </a:rPr>
              <a:t>Monitoring of water level variations in rivers, dams and reservoirs.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0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Smart Metering</a:t>
            </a:r>
          </a:p>
          <a:p>
            <a:r>
              <a:rPr lang="en-IN" sz="4300" b="1" i="1" dirty="0">
                <a:latin typeface="Arial" panose="020B0604020202020204" pitchFamily="34" charset="0"/>
                <a:cs typeface="Arial" panose="020B0604020202020204" pitchFamily="34" charset="0"/>
              </a:rPr>
              <a:t>Smart Grid</a:t>
            </a:r>
          </a:p>
          <a:p>
            <a:pPr lvl="1"/>
            <a:r>
              <a:rPr lang="en-IN" sz="3900" b="1" i="1" dirty="0">
                <a:latin typeface="Arial" panose="020B0604020202020204" pitchFamily="34" charset="0"/>
                <a:cs typeface="Arial" panose="020B0604020202020204" pitchFamily="34" charset="0"/>
              </a:rPr>
              <a:t>Energy consumption monitoring and management.</a:t>
            </a:r>
          </a:p>
          <a:p>
            <a:r>
              <a:rPr lang="en-IN" sz="4300" b="1" i="1" dirty="0">
                <a:latin typeface="Arial" panose="020B0604020202020204" pitchFamily="34" charset="0"/>
                <a:cs typeface="Arial" panose="020B0604020202020204" pitchFamily="34" charset="0"/>
              </a:rPr>
              <a:t>Tank level</a:t>
            </a:r>
          </a:p>
          <a:p>
            <a:pPr lvl="1"/>
            <a:r>
              <a:rPr lang="en-IN" sz="3900" b="1" i="1" dirty="0">
                <a:latin typeface="Arial" panose="020B0604020202020204" pitchFamily="34" charset="0"/>
                <a:cs typeface="Arial" panose="020B0604020202020204" pitchFamily="34" charset="0"/>
              </a:rPr>
              <a:t>Monitoring of water, oil and gas levels in storage tanks and cisterns.</a:t>
            </a:r>
          </a:p>
          <a:p>
            <a:r>
              <a:rPr lang="en-IN" sz="4300" b="1" i="1" dirty="0">
                <a:latin typeface="Arial" panose="020B0604020202020204" pitchFamily="34" charset="0"/>
                <a:cs typeface="Arial" panose="020B0604020202020204" pitchFamily="34" charset="0"/>
              </a:rPr>
              <a:t>Photovoltaic Installations</a:t>
            </a:r>
          </a:p>
          <a:p>
            <a:pPr lvl="1"/>
            <a:r>
              <a:rPr lang="en-IN" sz="3900" b="1" i="1" dirty="0">
                <a:latin typeface="Arial" panose="020B0604020202020204" pitchFamily="34" charset="0"/>
                <a:cs typeface="Arial" panose="020B0604020202020204" pitchFamily="34" charset="0"/>
              </a:rPr>
              <a:t>Monitoring and optimization of performance in solar energy plants.</a:t>
            </a:r>
          </a:p>
          <a:p>
            <a:r>
              <a:rPr lang="en-IN" sz="4300" b="1" i="1" dirty="0">
                <a:latin typeface="Arial" panose="020B0604020202020204" pitchFamily="34" charset="0"/>
                <a:cs typeface="Arial" panose="020B0604020202020204" pitchFamily="34" charset="0"/>
              </a:rPr>
              <a:t>Water Flow</a:t>
            </a:r>
          </a:p>
          <a:p>
            <a:pPr lvl="1"/>
            <a:r>
              <a:rPr lang="en-IN" sz="3900" b="1" i="1" dirty="0">
                <a:latin typeface="Arial" panose="020B0604020202020204" pitchFamily="34" charset="0"/>
                <a:cs typeface="Arial" panose="020B0604020202020204" pitchFamily="34" charset="0"/>
              </a:rPr>
              <a:t>Measurement of water pressure in water transportation systems.</a:t>
            </a:r>
          </a:p>
          <a:p>
            <a:r>
              <a:rPr lang="en-IN" sz="4300" b="1" i="1" dirty="0">
                <a:latin typeface="Arial" panose="020B0604020202020204" pitchFamily="34" charset="0"/>
                <a:cs typeface="Arial" panose="020B0604020202020204" pitchFamily="34" charset="0"/>
              </a:rPr>
              <a:t>Silos Stock Calculation</a:t>
            </a:r>
          </a:p>
          <a:p>
            <a:pPr lvl="1"/>
            <a:r>
              <a:rPr lang="en-IN" sz="3900" b="1" i="1" dirty="0">
                <a:latin typeface="Arial" panose="020B0604020202020204" pitchFamily="34" charset="0"/>
                <a:cs typeface="Arial" panose="020B0604020202020204" pitchFamily="34" charset="0"/>
              </a:rPr>
              <a:t>Measurement of emptiness level and weight of the goods.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76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Security and emergencies</a:t>
            </a:r>
          </a:p>
          <a:p>
            <a:pPr lvl="1"/>
            <a:r>
              <a:rPr lang="en-IN" sz="5600" b="1" i="1" dirty="0">
                <a:latin typeface="Arial" panose="020B0604020202020204" pitchFamily="34" charset="0"/>
                <a:cs typeface="Arial" panose="020B0604020202020204" pitchFamily="34" charset="0"/>
              </a:rPr>
              <a:t>Perimeter Access Control</a:t>
            </a:r>
          </a:p>
          <a:p>
            <a:pPr lvl="2"/>
            <a:r>
              <a:rPr lang="en-IN" sz="5200" b="1" i="1" dirty="0">
                <a:latin typeface="Arial" panose="020B0604020202020204" pitchFamily="34" charset="0"/>
                <a:cs typeface="Arial" panose="020B0604020202020204" pitchFamily="34" charset="0"/>
              </a:rPr>
              <a:t>Access control to restricted areas and detection of people in non-authorized areas.</a:t>
            </a:r>
          </a:p>
          <a:p>
            <a:pPr lvl="1"/>
            <a:r>
              <a:rPr lang="en-IN" sz="5600" b="1" i="1" dirty="0">
                <a:latin typeface="Arial" panose="020B0604020202020204" pitchFamily="34" charset="0"/>
                <a:cs typeface="Arial" panose="020B0604020202020204" pitchFamily="34" charset="0"/>
              </a:rPr>
              <a:t>Liquid Presence</a:t>
            </a:r>
          </a:p>
          <a:p>
            <a:pPr lvl="2"/>
            <a:r>
              <a:rPr lang="en-IN" sz="5200" b="1" i="1" dirty="0">
                <a:latin typeface="Arial" panose="020B0604020202020204" pitchFamily="34" charset="0"/>
                <a:cs typeface="Arial" panose="020B0604020202020204" pitchFamily="34" charset="0"/>
              </a:rPr>
              <a:t>Liquid detection in data </a:t>
            </a:r>
            <a:r>
              <a:rPr lang="en-IN" sz="5200" b="1" i="1" dirty="0" err="1">
                <a:latin typeface="Arial" panose="020B0604020202020204" pitchFamily="34" charset="0"/>
                <a:cs typeface="Arial" panose="020B0604020202020204" pitchFamily="34" charset="0"/>
              </a:rPr>
              <a:t>centers</a:t>
            </a:r>
            <a:r>
              <a:rPr lang="en-IN" sz="5200" b="1" i="1" dirty="0">
                <a:latin typeface="Arial" panose="020B0604020202020204" pitchFamily="34" charset="0"/>
                <a:cs typeface="Arial" panose="020B0604020202020204" pitchFamily="34" charset="0"/>
              </a:rPr>
              <a:t>, warehouses and sensitive building grounds to prevent break downs and corrosion.</a:t>
            </a:r>
          </a:p>
          <a:p>
            <a:pPr lvl="1"/>
            <a:r>
              <a:rPr lang="en-IN" sz="5600" b="1" i="1" dirty="0">
                <a:latin typeface="Arial" panose="020B0604020202020204" pitchFamily="34" charset="0"/>
                <a:cs typeface="Arial" panose="020B0604020202020204" pitchFamily="34" charset="0"/>
              </a:rPr>
              <a:t>Radiation Levels</a:t>
            </a:r>
          </a:p>
          <a:p>
            <a:pPr lvl="2"/>
            <a:r>
              <a:rPr lang="en-IN" sz="5200" b="1" i="1" dirty="0">
                <a:latin typeface="Arial" panose="020B0604020202020204" pitchFamily="34" charset="0"/>
                <a:cs typeface="Arial" panose="020B0604020202020204" pitchFamily="34" charset="0"/>
              </a:rPr>
              <a:t>Distributed measurement of radiation levels in nuclear power stations surroundings to generate leakage alerts.</a:t>
            </a:r>
          </a:p>
          <a:p>
            <a:pPr lvl="1"/>
            <a:r>
              <a:rPr lang="en-IN" sz="5600" b="1" i="1" dirty="0">
                <a:latin typeface="Arial" panose="020B0604020202020204" pitchFamily="34" charset="0"/>
                <a:cs typeface="Arial" panose="020B0604020202020204" pitchFamily="34" charset="0"/>
              </a:rPr>
              <a:t>Explosive and Hazardous Gases</a:t>
            </a:r>
          </a:p>
          <a:p>
            <a:pPr lvl="2"/>
            <a:r>
              <a:rPr lang="en-IN" sz="5200" b="1" i="1" dirty="0">
                <a:latin typeface="Arial" panose="020B0604020202020204" pitchFamily="34" charset="0"/>
                <a:cs typeface="Arial" panose="020B0604020202020204" pitchFamily="34" charset="0"/>
              </a:rPr>
              <a:t>Detection of gas levels and leakages in industrial environments, surroundings of chemical factories and inside mines.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0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Retail</a:t>
            </a:r>
          </a:p>
          <a:p>
            <a:pPr lvl="1"/>
            <a:r>
              <a:rPr lang="en-IN" sz="5600" b="1" i="1" dirty="0">
                <a:latin typeface="Arial" panose="020B0604020202020204" pitchFamily="34" charset="0"/>
                <a:cs typeface="Arial" panose="020B0604020202020204" pitchFamily="34" charset="0"/>
              </a:rPr>
              <a:t>Supply Chain Control</a:t>
            </a:r>
          </a:p>
          <a:p>
            <a:pPr lvl="2"/>
            <a:r>
              <a:rPr lang="en-IN" sz="5200" b="1" i="1" dirty="0">
                <a:latin typeface="Arial" panose="020B0604020202020204" pitchFamily="34" charset="0"/>
                <a:cs typeface="Arial" panose="020B0604020202020204" pitchFamily="34" charset="0"/>
              </a:rPr>
              <a:t>Monitoring of storage conditions along the supply chain and product tracking for traceability purposes.</a:t>
            </a:r>
          </a:p>
          <a:p>
            <a:pPr lvl="1"/>
            <a:r>
              <a:rPr lang="en-IN" sz="5600" b="1" i="1" dirty="0">
                <a:latin typeface="Arial" panose="020B0604020202020204" pitchFamily="34" charset="0"/>
                <a:cs typeface="Arial" panose="020B0604020202020204" pitchFamily="34" charset="0"/>
              </a:rPr>
              <a:t>NFC Payment</a:t>
            </a:r>
          </a:p>
          <a:p>
            <a:pPr lvl="2"/>
            <a:r>
              <a:rPr lang="en-IN" sz="5200" b="1" i="1" dirty="0">
                <a:latin typeface="Arial" panose="020B0604020202020204" pitchFamily="34" charset="0"/>
                <a:cs typeface="Arial" panose="020B0604020202020204" pitchFamily="34" charset="0"/>
              </a:rPr>
              <a:t>Payment processing based in location or activity duration for public transport, gyms, theme parks, etc.</a:t>
            </a:r>
          </a:p>
          <a:p>
            <a:pPr lvl="1"/>
            <a:r>
              <a:rPr lang="en-IN" sz="5600" b="1" i="1" dirty="0">
                <a:latin typeface="Arial" panose="020B0604020202020204" pitchFamily="34" charset="0"/>
                <a:cs typeface="Arial" panose="020B0604020202020204" pitchFamily="34" charset="0"/>
              </a:rPr>
              <a:t>Intelligent Shopping Applications</a:t>
            </a:r>
          </a:p>
          <a:p>
            <a:pPr lvl="2"/>
            <a:r>
              <a:rPr lang="en-IN" sz="5200" b="1" i="1" dirty="0">
                <a:latin typeface="Arial" panose="020B0604020202020204" pitchFamily="34" charset="0"/>
                <a:cs typeface="Arial" panose="020B0604020202020204" pitchFamily="34" charset="0"/>
              </a:rPr>
              <a:t>Getting advices in the point of sale according to customer habits, preferences, presence of allergic components for them or expiring dates.</a:t>
            </a:r>
          </a:p>
          <a:p>
            <a:pPr lvl="1"/>
            <a:r>
              <a:rPr lang="en-IN" sz="5600" b="1" i="1" dirty="0">
                <a:latin typeface="Arial" panose="020B0604020202020204" pitchFamily="34" charset="0"/>
                <a:cs typeface="Arial" panose="020B0604020202020204" pitchFamily="34" charset="0"/>
              </a:rPr>
              <a:t>Smart Product Management</a:t>
            </a:r>
          </a:p>
          <a:p>
            <a:pPr lvl="2"/>
            <a:r>
              <a:rPr lang="en-IN" sz="5200" b="1" i="1" dirty="0">
                <a:latin typeface="Arial" panose="020B0604020202020204" pitchFamily="34" charset="0"/>
                <a:cs typeface="Arial" panose="020B0604020202020204" pitchFamily="34" charset="0"/>
              </a:rPr>
              <a:t>Control of rotation of products in shelves and warehouses to automate restocking processes.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3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Logistics</a:t>
            </a:r>
          </a:p>
          <a:p>
            <a:pPr>
              <a:spcBef>
                <a:spcPts val="500"/>
              </a:spcBef>
            </a:pPr>
            <a:r>
              <a:rPr lang="en-IN" sz="2900" b="1" i="1" dirty="0">
                <a:latin typeface="Arial" panose="020B0604020202020204" pitchFamily="34" charset="0"/>
                <a:cs typeface="Arial" panose="020B0604020202020204" pitchFamily="34" charset="0"/>
              </a:rPr>
              <a:t>Quality of Shipment Conditions</a:t>
            </a:r>
          </a:p>
          <a:p>
            <a:pPr lvl="1"/>
            <a:r>
              <a:rPr lang="en-IN" sz="2500" b="1" i="1" dirty="0">
                <a:latin typeface="Arial" panose="020B0604020202020204" pitchFamily="34" charset="0"/>
                <a:cs typeface="Arial" panose="020B0604020202020204" pitchFamily="34" charset="0"/>
              </a:rPr>
              <a:t>Monitoring of vibrations, strokes, container openings or cold chain maintenance for insurance purposes.</a:t>
            </a:r>
          </a:p>
          <a:p>
            <a:pPr>
              <a:spcBef>
                <a:spcPts val="500"/>
              </a:spcBef>
            </a:pPr>
            <a:r>
              <a:rPr lang="en-IN" sz="2900" b="1" i="1" dirty="0">
                <a:latin typeface="Arial" panose="020B0604020202020204" pitchFamily="34" charset="0"/>
                <a:cs typeface="Arial" panose="020B0604020202020204" pitchFamily="34" charset="0"/>
              </a:rPr>
              <a:t>Item Location</a:t>
            </a:r>
          </a:p>
          <a:p>
            <a:pPr lvl="1"/>
            <a:r>
              <a:rPr lang="en-IN" sz="2500" b="1" i="1" dirty="0">
                <a:latin typeface="Arial" panose="020B0604020202020204" pitchFamily="34" charset="0"/>
                <a:cs typeface="Arial" panose="020B0604020202020204" pitchFamily="34" charset="0"/>
              </a:rPr>
              <a:t>Search of individual items in big surfaces like warehouses or harbours.</a:t>
            </a:r>
          </a:p>
          <a:p>
            <a:pPr>
              <a:spcBef>
                <a:spcPts val="500"/>
              </a:spcBef>
            </a:pPr>
            <a:r>
              <a:rPr lang="en-IN" sz="2900" b="1" i="1" dirty="0">
                <a:latin typeface="Arial" panose="020B0604020202020204" pitchFamily="34" charset="0"/>
                <a:cs typeface="Arial" panose="020B0604020202020204" pitchFamily="34" charset="0"/>
              </a:rPr>
              <a:t>Storage Incompatibility Detection</a:t>
            </a:r>
          </a:p>
          <a:p>
            <a:pPr lvl="1"/>
            <a:r>
              <a:rPr lang="en-IN" sz="2500" b="1" i="1" dirty="0">
                <a:latin typeface="Arial" panose="020B0604020202020204" pitchFamily="34" charset="0"/>
                <a:cs typeface="Arial" panose="020B0604020202020204" pitchFamily="34" charset="0"/>
              </a:rPr>
              <a:t>Warning emission on containers storing inflammable goods closed to others containing explosive material.</a:t>
            </a:r>
          </a:p>
          <a:p>
            <a:pPr>
              <a:spcBef>
                <a:spcPts val="500"/>
              </a:spcBef>
            </a:pPr>
            <a:r>
              <a:rPr lang="en-IN" sz="2900" b="1" i="1" dirty="0">
                <a:latin typeface="Arial" panose="020B0604020202020204" pitchFamily="34" charset="0"/>
                <a:cs typeface="Arial" panose="020B0604020202020204" pitchFamily="34" charset="0"/>
              </a:rPr>
              <a:t>Fleet Tracking</a:t>
            </a:r>
          </a:p>
          <a:p>
            <a:pPr lvl="1"/>
            <a:r>
              <a:rPr lang="en-IN" sz="2500" b="1" i="1" dirty="0">
                <a:latin typeface="Arial" panose="020B0604020202020204" pitchFamily="34" charset="0"/>
                <a:cs typeface="Arial" panose="020B0604020202020204" pitchFamily="34" charset="0"/>
              </a:rPr>
              <a:t>Control of routes followed for delicate goods like medical drugs, jewels or dangerous merchandises.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8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47500" lnSpcReduction="20000"/>
          </a:bodyPr>
          <a:lstStyle/>
          <a:p>
            <a:r>
              <a:rPr lang="en-IN" sz="5100" dirty="0">
                <a:latin typeface="Arial" panose="020B0604020202020204" pitchFamily="34" charset="0"/>
                <a:cs typeface="Arial" panose="020B0604020202020204" pitchFamily="34" charset="0"/>
              </a:rPr>
              <a:t>Industrial Control</a:t>
            </a:r>
          </a:p>
          <a:p>
            <a:pPr>
              <a:spcBef>
                <a:spcPts val="500"/>
              </a:spcBef>
            </a:pPr>
            <a:r>
              <a:rPr lang="en-IN" sz="2900" b="1" i="1" dirty="0">
                <a:latin typeface="Arial" panose="020B0604020202020204" pitchFamily="34" charset="0"/>
                <a:cs typeface="Arial" panose="020B0604020202020204" pitchFamily="34" charset="0"/>
              </a:rPr>
              <a:t>M2M Applications</a:t>
            </a:r>
          </a:p>
          <a:p>
            <a:pPr lvl="1"/>
            <a:r>
              <a:rPr lang="en-IN" sz="2500" b="1" i="1" dirty="0">
                <a:latin typeface="Arial" panose="020B0604020202020204" pitchFamily="34" charset="0"/>
                <a:cs typeface="Arial" panose="020B0604020202020204" pitchFamily="34" charset="0"/>
              </a:rPr>
              <a:t>Machine auto-diagnosis and assets control.</a:t>
            </a:r>
          </a:p>
          <a:p>
            <a:pPr>
              <a:spcBef>
                <a:spcPts val="500"/>
              </a:spcBef>
            </a:pPr>
            <a:r>
              <a:rPr lang="en-IN" sz="2900" b="1" i="1" dirty="0">
                <a:latin typeface="Arial" panose="020B0604020202020204" pitchFamily="34" charset="0"/>
                <a:cs typeface="Arial" panose="020B0604020202020204" pitchFamily="34" charset="0"/>
              </a:rPr>
              <a:t>Indoor Air Quality</a:t>
            </a:r>
          </a:p>
          <a:p>
            <a:pPr lvl="1"/>
            <a:r>
              <a:rPr lang="en-IN" sz="2500" b="1" i="1" dirty="0">
                <a:latin typeface="Arial" panose="020B0604020202020204" pitchFamily="34" charset="0"/>
                <a:cs typeface="Arial" panose="020B0604020202020204" pitchFamily="34" charset="0"/>
              </a:rPr>
              <a:t>Monitoring of toxic gas and oxygen levels inside chemical plants to ensure workers and goods safety.</a:t>
            </a:r>
          </a:p>
          <a:p>
            <a:pPr>
              <a:spcBef>
                <a:spcPts val="500"/>
              </a:spcBef>
            </a:pPr>
            <a:r>
              <a:rPr lang="en-IN" sz="2900" b="1" i="1" dirty="0">
                <a:latin typeface="Arial" panose="020B0604020202020204" pitchFamily="34" charset="0"/>
                <a:cs typeface="Arial" panose="020B0604020202020204" pitchFamily="34" charset="0"/>
              </a:rPr>
              <a:t>Temperature Monitoring</a:t>
            </a:r>
          </a:p>
          <a:p>
            <a:pPr lvl="1"/>
            <a:r>
              <a:rPr lang="en-IN" sz="2500" b="1" i="1" dirty="0">
                <a:latin typeface="Arial" panose="020B0604020202020204" pitchFamily="34" charset="0"/>
                <a:cs typeface="Arial" panose="020B0604020202020204" pitchFamily="34" charset="0"/>
              </a:rPr>
              <a:t>Control of temperature inside industrial and medical fridges with sensitive merchandise.</a:t>
            </a:r>
          </a:p>
          <a:p>
            <a:pPr>
              <a:spcBef>
                <a:spcPts val="500"/>
              </a:spcBef>
            </a:pPr>
            <a:r>
              <a:rPr lang="en-IN" sz="2900" b="1" i="1" dirty="0">
                <a:latin typeface="Arial" panose="020B0604020202020204" pitchFamily="34" charset="0"/>
                <a:cs typeface="Arial" panose="020B0604020202020204" pitchFamily="34" charset="0"/>
              </a:rPr>
              <a:t>Ozone Presence</a:t>
            </a:r>
          </a:p>
          <a:p>
            <a:pPr lvl="1"/>
            <a:r>
              <a:rPr lang="en-IN" sz="2500" b="1" i="1" dirty="0">
                <a:latin typeface="Arial" panose="020B0604020202020204" pitchFamily="34" charset="0"/>
                <a:cs typeface="Arial" panose="020B0604020202020204" pitchFamily="34" charset="0"/>
              </a:rPr>
              <a:t>Monitoring of ozone levels during the drying meat process in food factories.</a:t>
            </a:r>
          </a:p>
          <a:p>
            <a:pPr>
              <a:spcBef>
                <a:spcPts val="500"/>
              </a:spcBef>
            </a:pPr>
            <a:r>
              <a:rPr lang="en-IN" sz="2900" b="1" i="1" dirty="0">
                <a:latin typeface="Arial" panose="020B0604020202020204" pitchFamily="34" charset="0"/>
                <a:cs typeface="Arial" panose="020B0604020202020204" pitchFamily="34" charset="0"/>
              </a:rPr>
              <a:t>Indoor Location</a:t>
            </a:r>
          </a:p>
          <a:p>
            <a:pPr lvl="1"/>
            <a:r>
              <a:rPr lang="en-IN" sz="2500" b="1" i="1" dirty="0">
                <a:latin typeface="Arial" panose="020B0604020202020204" pitchFamily="34" charset="0"/>
                <a:cs typeface="Arial" panose="020B0604020202020204" pitchFamily="34" charset="0"/>
              </a:rPr>
              <a:t>Asset indoor location by using active (ZigBee) and passive tags (RFID/NFC).</a:t>
            </a:r>
          </a:p>
          <a:p>
            <a:pPr>
              <a:spcBef>
                <a:spcPts val="500"/>
              </a:spcBef>
            </a:pPr>
            <a:r>
              <a:rPr lang="en-IN" sz="2900" b="1" i="1" dirty="0">
                <a:latin typeface="Arial" panose="020B0604020202020204" pitchFamily="34" charset="0"/>
                <a:cs typeface="Arial" panose="020B0604020202020204" pitchFamily="34" charset="0"/>
              </a:rPr>
              <a:t>Vehicle Auto-diagnosis</a:t>
            </a:r>
          </a:p>
          <a:p>
            <a:pPr lvl="1"/>
            <a:r>
              <a:rPr lang="en-IN" sz="2500" b="1" i="1" dirty="0">
                <a:latin typeface="Arial" panose="020B0604020202020204" pitchFamily="34" charset="0"/>
                <a:cs typeface="Arial" panose="020B0604020202020204" pitchFamily="34" charset="0"/>
              </a:rPr>
              <a:t>Information collection from </a:t>
            </a:r>
            <a:r>
              <a:rPr lang="en-IN" sz="2500" b="1" i="1" dirty="0" err="1">
                <a:latin typeface="Arial" panose="020B0604020202020204" pitchFamily="34" charset="0"/>
                <a:cs typeface="Arial" panose="020B0604020202020204" pitchFamily="34" charset="0"/>
              </a:rPr>
              <a:t>CanBus</a:t>
            </a:r>
            <a:r>
              <a:rPr lang="en-IN" sz="2500" b="1" i="1" dirty="0">
                <a:latin typeface="Arial" panose="020B0604020202020204" pitchFamily="34" charset="0"/>
                <a:cs typeface="Arial" panose="020B0604020202020204" pitchFamily="34" charset="0"/>
              </a:rPr>
              <a:t> to send real time alarms to emergencies or provide advice to drivers.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0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Smart Agriculture</a:t>
            </a:r>
          </a:p>
          <a:p>
            <a:pPr>
              <a:spcBef>
                <a:spcPts val="500"/>
              </a:spcBef>
            </a:pPr>
            <a:r>
              <a:rPr lang="en-IN" sz="2900" b="1" i="1" dirty="0">
                <a:latin typeface="Arial" panose="020B0604020202020204" pitchFamily="34" charset="0"/>
                <a:cs typeface="Arial" panose="020B0604020202020204" pitchFamily="34" charset="0"/>
              </a:rPr>
              <a:t>Wine Quality Enhancing</a:t>
            </a:r>
          </a:p>
          <a:p>
            <a:pPr lvl="1"/>
            <a:r>
              <a:rPr lang="en-IN" sz="2500" b="1" i="1" dirty="0">
                <a:latin typeface="Arial" panose="020B0604020202020204" pitchFamily="34" charset="0"/>
                <a:cs typeface="Arial" panose="020B0604020202020204" pitchFamily="34" charset="0"/>
              </a:rPr>
              <a:t>Monitoring soil moisture and trunk diameter in vineyards to control the amount of sugar in grapes and grapevine health.</a:t>
            </a:r>
          </a:p>
          <a:p>
            <a:pPr>
              <a:spcBef>
                <a:spcPts val="500"/>
              </a:spcBef>
            </a:pPr>
            <a:r>
              <a:rPr lang="en-IN" sz="2900" b="1" i="1" dirty="0">
                <a:latin typeface="Arial" panose="020B0604020202020204" pitchFamily="34" charset="0"/>
                <a:cs typeface="Arial" panose="020B0604020202020204" pitchFamily="34" charset="0"/>
              </a:rPr>
              <a:t>Green Houses</a:t>
            </a:r>
          </a:p>
          <a:p>
            <a:pPr lvl="1"/>
            <a:r>
              <a:rPr lang="en-IN" sz="2500" b="1" i="1" dirty="0">
                <a:latin typeface="Arial" panose="020B0604020202020204" pitchFamily="34" charset="0"/>
                <a:cs typeface="Arial" panose="020B0604020202020204" pitchFamily="34" charset="0"/>
              </a:rPr>
              <a:t>Control micro-climate conditions to maximize the production of fruits and vegetables and its quality.</a:t>
            </a:r>
          </a:p>
          <a:p>
            <a:pPr>
              <a:spcBef>
                <a:spcPts val="500"/>
              </a:spcBef>
            </a:pPr>
            <a:r>
              <a:rPr lang="en-IN" sz="2900" b="1" i="1" dirty="0">
                <a:latin typeface="Arial" panose="020B0604020202020204" pitchFamily="34" charset="0"/>
                <a:cs typeface="Arial" panose="020B0604020202020204" pitchFamily="34" charset="0"/>
              </a:rPr>
              <a:t>Golf Courses</a:t>
            </a:r>
          </a:p>
          <a:p>
            <a:pPr lvl="1"/>
            <a:r>
              <a:rPr lang="en-IN" sz="2500" b="1" i="1" dirty="0">
                <a:latin typeface="Arial" panose="020B0604020202020204" pitchFamily="34" charset="0"/>
                <a:cs typeface="Arial" panose="020B0604020202020204" pitchFamily="34" charset="0"/>
              </a:rPr>
              <a:t>Selective irrigation in dry zones to reduce the water resources required in the green.</a:t>
            </a:r>
          </a:p>
          <a:p>
            <a:pPr>
              <a:spcBef>
                <a:spcPts val="500"/>
              </a:spcBef>
            </a:pPr>
            <a:r>
              <a:rPr lang="en-IN" sz="2900" b="1" i="1" dirty="0">
                <a:latin typeface="Arial" panose="020B0604020202020204" pitchFamily="34" charset="0"/>
                <a:cs typeface="Arial" panose="020B0604020202020204" pitchFamily="34" charset="0"/>
              </a:rPr>
              <a:t>Meteorological Station Network</a:t>
            </a:r>
          </a:p>
          <a:p>
            <a:pPr lvl="1"/>
            <a:r>
              <a:rPr lang="en-IN" sz="2500" b="1" i="1" dirty="0">
                <a:latin typeface="Arial" panose="020B0604020202020204" pitchFamily="34" charset="0"/>
                <a:cs typeface="Arial" panose="020B0604020202020204" pitchFamily="34" charset="0"/>
              </a:rPr>
              <a:t>Study of weather conditions in fields to forecast ice formation, rain, drought, snow or wind changes.</a:t>
            </a:r>
          </a:p>
          <a:p>
            <a:pPr>
              <a:spcBef>
                <a:spcPts val="500"/>
              </a:spcBef>
            </a:pPr>
            <a:r>
              <a:rPr lang="en-IN" sz="2900" b="1" i="1" dirty="0">
                <a:latin typeface="Arial" panose="020B0604020202020204" pitchFamily="34" charset="0"/>
                <a:cs typeface="Arial" panose="020B0604020202020204" pitchFamily="34" charset="0"/>
              </a:rPr>
              <a:t>Compost	</a:t>
            </a:r>
          </a:p>
          <a:p>
            <a:pPr lvl="1"/>
            <a:r>
              <a:rPr lang="en-IN" sz="2500" b="1" i="1" dirty="0">
                <a:latin typeface="Arial" panose="020B0604020202020204" pitchFamily="34" charset="0"/>
                <a:cs typeface="Arial" panose="020B0604020202020204" pitchFamily="34" charset="0"/>
              </a:rPr>
              <a:t>Control of humidity and temperature levels in alfalfa, hay, straw, etc. to prevent fungus and other microbial contaminants.</a:t>
            </a: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1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Smart Animal Forming</a:t>
            </a:r>
          </a:p>
          <a:p>
            <a:pPr>
              <a:spcBef>
                <a:spcPts val="500"/>
              </a:spcBef>
            </a:pPr>
            <a:r>
              <a:rPr lang="en-IN" sz="2600" b="1" i="1" dirty="0">
                <a:latin typeface="Arial" panose="020B0604020202020204" pitchFamily="34" charset="0"/>
                <a:cs typeface="Arial" panose="020B0604020202020204" pitchFamily="34" charset="0"/>
              </a:rPr>
              <a:t>Hydroponics</a:t>
            </a:r>
          </a:p>
          <a:p>
            <a:pPr lvl="1"/>
            <a:r>
              <a:rPr lang="en-IN" sz="2200" b="1" i="1" dirty="0">
                <a:latin typeface="Arial" panose="020B0604020202020204" pitchFamily="34" charset="0"/>
                <a:cs typeface="Arial" panose="020B0604020202020204" pitchFamily="34" charset="0"/>
              </a:rPr>
              <a:t>Control the exact conditions of plants grown in water to get the highest efficiency crops.</a:t>
            </a:r>
          </a:p>
          <a:p>
            <a:pPr>
              <a:spcBef>
                <a:spcPts val="500"/>
              </a:spcBef>
            </a:pPr>
            <a:r>
              <a:rPr lang="en-IN" sz="2600" b="1" i="1" dirty="0">
                <a:latin typeface="Arial" panose="020B0604020202020204" pitchFamily="34" charset="0"/>
                <a:cs typeface="Arial" panose="020B0604020202020204" pitchFamily="34" charset="0"/>
              </a:rPr>
              <a:t>Offspring Care</a:t>
            </a:r>
          </a:p>
          <a:p>
            <a:pPr lvl="1"/>
            <a:r>
              <a:rPr lang="en-IN" sz="2200" b="1" i="1" dirty="0">
                <a:latin typeface="Arial" panose="020B0604020202020204" pitchFamily="34" charset="0"/>
                <a:cs typeface="Arial" panose="020B0604020202020204" pitchFamily="34" charset="0"/>
              </a:rPr>
              <a:t>Control of growing conditions of the offspring in animal farms to ensure its survival and health.</a:t>
            </a:r>
          </a:p>
          <a:p>
            <a:pPr>
              <a:spcBef>
                <a:spcPts val="500"/>
              </a:spcBef>
            </a:pPr>
            <a:r>
              <a:rPr lang="en-IN" sz="2600" b="1" i="1" dirty="0">
                <a:latin typeface="Arial" panose="020B0604020202020204" pitchFamily="34" charset="0"/>
                <a:cs typeface="Arial" panose="020B0604020202020204" pitchFamily="34" charset="0"/>
              </a:rPr>
              <a:t>Animal Tracking</a:t>
            </a:r>
          </a:p>
          <a:p>
            <a:pPr lvl="1"/>
            <a:r>
              <a:rPr lang="en-IN" sz="2200" b="1" i="1" dirty="0">
                <a:latin typeface="Arial" panose="020B0604020202020204" pitchFamily="34" charset="0"/>
                <a:cs typeface="Arial" panose="020B0604020202020204" pitchFamily="34" charset="0"/>
              </a:rPr>
              <a:t>Location and identification of animals grazing in open pastures or location in big stables.</a:t>
            </a:r>
          </a:p>
          <a:p>
            <a:pPr>
              <a:spcBef>
                <a:spcPts val="500"/>
              </a:spcBef>
            </a:pPr>
            <a:r>
              <a:rPr lang="en-IN" sz="2600" b="1" i="1" dirty="0">
                <a:latin typeface="Arial" panose="020B0604020202020204" pitchFamily="34" charset="0"/>
                <a:cs typeface="Arial" panose="020B0604020202020204" pitchFamily="34" charset="0"/>
              </a:rPr>
              <a:t>Toxic Gas Levels</a:t>
            </a:r>
          </a:p>
          <a:p>
            <a:pPr lvl="1"/>
            <a:r>
              <a:rPr lang="en-IN" sz="2200" b="1" i="1" dirty="0">
                <a:latin typeface="Arial" panose="020B0604020202020204" pitchFamily="34" charset="0"/>
                <a:cs typeface="Arial" panose="020B0604020202020204" pitchFamily="34" charset="0"/>
              </a:rPr>
              <a:t>Study of ventilation and air quality in farms and detection of harmful gases from excrements.</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6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College</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92500" lnSpcReduction="20000"/>
          </a:bodyPr>
          <a:lstStyle/>
          <a:p>
            <a:r>
              <a:rPr lang="en-IN" sz="5100" dirty="0">
                <a:latin typeface="Arial" panose="020B0604020202020204" pitchFamily="34" charset="0"/>
                <a:cs typeface="Arial" panose="020B0604020202020204" pitchFamily="34" charset="0"/>
              </a:rPr>
              <a:t>Home Automation</a:t>
            </a:r>
          </a:p>
          <a:p>
            <a:pPr>
              <a:spcBef>
                <a:spcPts val="500"/>
              </a:spcBef>
            </a:pPr>
            <a:r>
              <a:rPr lang="en-IN" sz="2600" b="1" i="1" dirty="0">
                <a:latin typeface="Arial" panose="020B0604020202020204" pitchFamily="34" charset="0"/>
                <a:cs typeface="Arial" panose="020B0604020202020204" pitchFamily="34" charset="0"/>
              </a:rPr>
              <a:t>Energy and Water Use</a:t>
            </a:r>
          </a:p>
          <a:p>
            <a:pPr lvl="1"/>
            <a:r>
              <a:rPr lang="en-IN" sz="2200" b="1" i="1" dirty="0">
                <a:latin typeface="Arial" panose="020B0604020202020204" pitchFamily="34" charset="0"/>
                <a:cs typeface="Arial" panose="020B0604020202020204" pitchFamily="34" charset="0"/>
              </a:rPr>
              <a:t>Energy and water supply consumption monitoring to obtain advice on how to save cost and resources.</a:t>
            </a:r>
          </a:p>
          <a:p>
            <a:pPr>
              <a:spcBef>
                <a:spcPts val="500"/>
              </a:spcBef>
            </a:pPr>
            <a:r>
              <a:rPr lang="en-IN" sz="2600" b="1" i="1" dirty="0">
                <a:latin typeface="Arial" panose="020B0604020202020204" pitchFamily="34" charset="0"/>
                <a:cs typeface="Arial" panose="020B0604020202020204" pitchFamily="34" charset="0"/>
              </a:rPr>
              <a:t>Remote Control Appliances</a:t>
            </a:r>
          </a:p>
          <a:p>
            <a:pPr lvl="1"/>
            <a:r>
              <a:rPr lang="en-IN" sz="2200" b="1" i="1" dirty="0">
                <a:latin typeface="Arial" panose="020B0604020202020204" pitchFamily="34" charset="0"/>
                <a:cs typeface="Arial" panose="020B0604020202020204" pitchFamily="34" charset="0"/>
              </a:rPr>
              <a:t>Switching on and off remotely appliances to avoid accidents and save energy.</a:t>
            </a:r>
          </a:p>
          <a:p>
            <a:pPr>
              <a:spcBef>
                <a:spcPts val="500"/>
              </a:spcBef>
            </a:pPr>
            <a:r>
              <a:rPr lang="en-IN" sz="2600" b="1" i="1" dirty="0">
                <a:latin typeface="Arial" panose="020B0604020202020204" pitchFamily="34" charset="0"/>
                <a:cs typeface="Arial" panose="020B0604020202020204" pitchFamily="34" charset="0"/>
              </a:rPr>
              <a:t>Intrusion Detection Systems</a:t>
            </a:r>
          </a:p>
          <a:p>
            <a:pPr lvl="1"/>
            <a:r>
              <a:rPr lang="en-IN" sz="2200" b="1" i="1" dirty="0">
                <a:latin typeface="Arial" panose="020B0604020202020204" pitchFamily="34" charset="0"/>
                <a:cs typeface="Arial" panose="020B0604020202020204" pitchFamily="34" charset="0"/>
              </a:rPr>
              <a:t>Detection of windows and doors openings and violations to prevent intruders.</a:t>
            </a:r>
          </a:p>
          <a:p>
            <a:pPr>
              <a:spcBef>
                <a:spcPts val="500"/>
              </a:spcBef>
            </a:pPr>
            <a:r>
              <a:rPr lang="en-IN" sz="2600" b="1" i="1" dirty="0">
                <a:latin typeface="Arial" panose="020B0604020202020204" pitchFamily="34" charset="0"/>
                <a:cs typeface="Arial" panose="020B0604020202020204" pitchFamily="34" charset="0"/>
              </a:rPr>
              <a:t>Art and Goods Preservation</a:t>
            </a:r>
          </a:p>
          <a:p>
            <a:pPr lvl="1"/>
            <a:r>
              <a:rPr lang="en-IN" sz="2200" b="1" i="1" dirty="0">
                <a:latin typeface="Arial" panose="020B0604020202020204" pitchFamily="34" charset="0"/>
                <a:cs typeface="Arial" panose="020B0604020202020204" pitchFamily="34" charset="0"/>
              </a:rPr>
              <a:t>Monitoring of conditions inside museums and art warehouses.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69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eHealth</a:t>
            </a:r>
          </a:p>
          <a:p>
            <a:pPr>
              <a:spcBef>
                <a:spcPts val="500"/>
              </a:spcBef>
            </a:pPr>
            <a:r>
              <a:rPr lang="en-IN" sz="2600" b="1" i="1" dirty="0">
                <a:latin typeface="Arial" panose="020B0604020202020204" pitchFamily="34" charset="0"/>
                <a:cs typeface="Arial" panose="020B0604020202020204" pitchFamily="34" charset="0"/>
              </a:rPr>
              <a:t>Fall Detection</a:t>
            </a:r>
          </a:p>
          <a:p>
            <a:pPr lvl="1"/>
            <a:r>
              <a:rPr lang="en-IN" sz="2200" b="1" i="1" dirty="0">
                <a:latin typeface="Arial" panose="020B0604020202020204" pitchFamily="34" charset="0"/>
                <a:cs typeface="Arial" panose="020B0604020202020204" pitchFamily="34" charset="0"/>
              </a:rPr>
              <a:t>Assistance for elderly or disabled people living independent.</a:t>
            </a:r>
          </a:p>
          <a:p>
            <a:pPr>
              <a:spcBef>
                <a:spcPts val="500"/>
              </a:spcBef>
            </a:pPr>
            <a:r>
              <a:rPr lang="en-IN" sz="2600" b="1" i="1" dirty="0">
                <a:latin typeface="Arial" panose="020B0604020202020204" pitchFamily="34" charset="0"/>
                <a:cs typeface="Arial" panose="020B0604020202020204" pitchFamily="34" charset="0"/>
              </a:rPr>
              <a:t>Medical Fridges</a:t>
            </a:r>
          </a:p>
          <a:p>
            <a:pPr lvl="1"/>
            <a:r>
              <a:rPr lang="en-IN" sz="2200" b="1" i="1" dirty="0">
                <a:latin typeface="Arial" panose="020B0604020202020204" pitchFamily="34" charset="0"/>
                <a:cs typeface="Arial" panose="020B0604020202020204" pitchFamily="34" charset="0"/>
              </a:rPr>
              <a:t>Control of conditions inside freezers storing vaccines, medicines and organic elements.</a:t>
            </a:r>
          </a:p>
          <a:p>
            <a:pPr>
              <a:spcBef>
                <a:spcPts val="500"/>
              </a:spcBef>
            </a:pPr>
            <a:r>
              <a:rPr lang="en-IN" sz="2600" b="1" i="1" dirty="0">
                <a:latin typeface="Arial" panose="020B0604020202020204" pitchFamily="34" charset="0"/>
                <a:cs typeface="Arial" panose="020B0604020202020204" pitchFamily="34" charset="0"/>
              </a:rPr>
              <a:t>Sportsmen Care</a:t>
            </a:r>
          </a:p>
          <a:p>
            <a:pPr lvl="1"/>
            <a:r>
              <a:rPr lang="en-IN" sz="2200" b="1" i="1" dirty="0">
                <a:latin typeface="Arial" panose="020B0604020202020204" pitchFamily="34" charset="0"/>
                <a:cs typeface="Arial" panose="020B0604020202020204" pitchFamily="34" charset="0"/>
              </a:rPr>
              <a:t>Vital signs monitoring in high performance </a:t>
            </a:r>
            <a:r>
              <a:rPr lang="en-IN" sz="2200" b="1" i="1" dirty="0" err="1">
                <a:latin typeface="Arial" panose="020B0604020202020204" pitchFamily="34" charset="0"/>
                <a:cs typeface="Arial" panose="020B0604020202020204" pitchFamily="34" charset="0"/>
              </a:rPr>
              <a:t>centers</a:t>
            </a:r>
            <a:r>
              <a:rPr lang="en-IN" sz="2200" b="1" i="1" dirty="0">
                <a:latin typeface="Arial" panose="020B0604020202020204" pitchFamily="34" charset="0"/>
                <a:cs typeface="Arial" panose="020B0604020202020204" pitchFamily="34" charset="0"/>
              </a:rPr>
              <a:t> and fields.</a:t>
            </a:r>
          </a:p>
          <a:p>
            <a:pPr>
              <a:spcBef>
                <a:spcPts val="500"/>
              </a:spcBef>
            </a:pPr>
            <a:r>
              <a:rPr lang="en-IN" sz="2600" b="1" i="1" dirty="0">
                <a:latin typeface="Arial" panose="020B0604020202020204" pitchFamily="34" charset="0"/>
                <a:cs typeface="Arial" panose="020B0604020202020204" pitchFamily="34" charset="0"/>
              </a:rPr>
              <a:t>Patients Surveillance</a:t>
            </a:r>
          </a:p>
          <a:p>
            <a:pPr lvl="1"/>
            <a:r>
              <a:rPr lang="en-IN" sz="2200" b="1" i="1" dirty="0">
                <a:latin typeface="Arial" panose="020B0604020202020204" pitchFamily="34" charset="0"/>
                <a:cs typeface="Arial" panose="020B0604020202020204" pitchFamily="34" charset="0"/>
              </a:rPr>
              <a:t>Monitoring of conditions of patients inside hospitals and in old people's home.</a:t>
            </a:r>
          </a:p>
          <a:p>
            <a:pPr>
              <a:spcBef>
                <a:spcPts val="500"/>
              </a:spcBef>
            </a:pPr>
            <a:r>
              <a:rPr lang="en-IN" sz="2600" b="1" i="1" dirty="0">
                <a:latin typeface="Arial" panose="020B0604020202020204" pitchFamily="34" charset="0"/>
                <a:cs typeface="Arial" panose="020B0604020202020204" pitchFamily="34" charset="0"/>
              </a:rPr>
              <a:t>Ultraviolet Radiation</a:t>
            </a:r>
          </a:p>
          <a:p>
            <a:pPr lvl="1"/>
            <a:r>
              <a:rPr lang="en-IN" sz="2200" b="1" i="1" dirty="0">
                <a:latin typeface="Arial" panose="020B0604020202020204" pitchFamily="34" charset="0"/>
                <a:cs typeface="Arial" panose="020B0604020202020204" pitchFamily="34" charset="0"/>
              </a:rPr>
              <a:t>Measurement of UV sun rays to warn people not to be exposed in certain hours.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77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b="1" dirty="0"/>
              <a:t>Gartner predicts 6.4B connected things will be in use worldwide in 2016, up 30% from 2015, and will reach 20.8 billion by 2020.</a:t>
            </a:r>
            <a:r>
              <a:rPr lang="en-IN" dirty="0"/>
              <a:t> In 2016, 5.5 million new things will get connected every day.</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4E9E2E-A76A-40D1-98FC-B3C14A42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54" y="2996418"/>
            <a:ext cx="10312966" cy="3399619"/>
          </a:xfrm>
          <a:prstGeom prst="rect">
            <a:avLst/>
          </a:prstGeom>
        </p:spPr>
      </p:pic>
    </p:spTree>
    <p:extLst>
      <p:ext uri="{BB962C8B-B14F-4D97-AF65-F5344CB8AC3E}">
        <p14:creationId xmlns:p14="http://schemas.microsoft.com/office/powerpoint/2010/main" val="191594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94D9BD-3634-4868-A9CE-BD6172A4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51" y="1690688"/>
            <a:ext cx="10044332" cy="4405311"/>
          </a:xfrm>
          <a:prstGeom prst="rect">
            <a:avLst/>
          </a:prstGeom>
        </p:spPr>
      </p:pic>
    </p:spTree>
    <p:extLst>
      <p:ext uri="{BB962C8B-B14F-4D97-AF65-F5344CB8AC3E}">
        <p14:creationId xmlns:p14="http://schemas.microsoft.com/office/powerpoint/2010/main" val="379825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8A625C-D426-4874-843D-146A2DA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5243"/>
            <a:ext cx="10288172" cy="5257506"/>
          </a:xfrm>
          <a:prstGeom prst="rect">
            <a:avLst/>
          </a:prstGeom>
        </p:spPr>
      </p:pic>
    </p:spTree>
    <p:extLst>
      <p:ext uri="{BB962C8B-B14F-4D97-AF65-F5344CB8AC3E}">
        <p14:creationId xmlns:p14="http://schemas.microsoft.com/office/powerpoint/2010/main" val="247616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b="1" dirty="0"/>
              <a:t>IHS forecasts that the IoT market will grow from an installed base of 15.4 billion devices in 2015 to 30.7 billion devices in 2020 and 75.4 billion in 2025</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8756CA-D2FB-4568-A540-3E452131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855052"/>
            <a:ext cx="10239608" cy="4002948"/>
          </a:xfrm>
          <a:prstGeom prst="rect">
            <a:avLst/>
          </a:prstGeom>
        </p:spPr>
      </p:pic>
    </p:spTree>
    <p:extLst>
      <p:ext uri="{BB962C8B-B14F-4D97-AF65-F5344CB8AC3E}">
        <p14:creationId xmlns:p14="http://schemas.microsoft.com/office/powerpoint/2010/main" val="204678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&amp; 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endParaRPr lang="en-IN" sz="48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Sensors have been in existence since the beginning of civilization (Viking Compass)</a:t>
            </a:r>
          </a:p>
          <a:p>
            <a:r>
              <a:rPr lang="en-IN" sz="5600" dirty="0">
                <a:latin typeface="Arial" panose="020B0604020202020204" pitchFamily="34" charset="0"/>
                <a:cs typeface="Arial" panose="020B0604020202020204" pitchFamily="34" charset="0"/>
              </a:rPr>
              <a:t> With the advent of technology new age sensors started sensing like human beings.</a:t>
            </a:r>
          </a:p>
          <a:p>
            <a:r>
              <a:rPr lang="en-IN" sz="5600" dirty="0">
                <a:latin typeface="Arial" panose="020B0604020202020204" pitchFamily="34" charset="0"/>
                <a:cs typeface="Arial" panose="020B0604020202020204" pitchFamily="34" charset="0"/>
              </a:rPr>
              <a:t>A sensor is a device that detects and responds to some type of input from the physical environment</a:t>
            </a:r>
          </a:p>
          <a:p>
            <a:r>
              <a:rPr lang="en-IN" sz="5600" dirty="0">
                <a:latin typeface="Arial" panose="020B0604020202020204" pitchFamily="34" charset="0"/>
                <a:cs typeface="Arial" panose="020B0604020202020204" pitchFamily="34" charset="0"/>
              </a:rPr>
              <a:t>Output is generally a signal that is converted to human readable display at the sensor location or transmitted electronically over a network for further processing</a:t>
            </a:r>
          </a:p>
          <a:p>
            <a:r>
              <a:rPr lang="en-IN" sz="5600" dirty="0">
                <a:latin typeface="Arial" panose="020B0604020202020204" pitchFamily="34" charset="0"/>
                <a:cs typeface="Arial" panose="020B0604020202020204" pitchFamily="34" charset="0"/>
              </a:rPr>
              <a:t>Sensors in Android mobile  phones</a:t>
            </a:r>
          </a:p>
          <a:p>
            <a:pPr lvl="1"/>
            <a:r>
              <a:rPr lang="en-IN" sz="5600" dirty="0">
                <a:latin typeface="Arial" panose="020B0604020202020204" pitchFamily="34" charset="0"/>
                <a:cs typeface="Arial" panose="020B0604020202020204" pitchFamily="34" charset="0"/>
              </a:rPr>
              <a:t>Motion sensors – </a:t>
            </a:r>
            <a:r>
              <a:rPr lang="en-IN" sz="5600" dirty="0" err="1">
                <a:latin typeface="Arial" panose="020B0604020202020204" pitchFamily="34" charset="0"/>
                <a:cs typeface="Arial" panose="020B0604020202020204" pitchFamily="34" charset="0"/>
              </a:rPr>
              <a:t>Accelerometer,gravity</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sensors,gyroscopes,rotational</a:t>
            </a:r>
            <a:r>
              <a:rPr lang="en-IN" sz="5600" dirty="0">
                <a:latin typeface="Arial" panose="020B0604020202020204" pitchFamily="34" charset="0"/>
                <a:cs typeface="Arial" panose="020B0604020202020204" pitchFamily="34" charset="0"/>
              </a:rPr>
              <a:t> vector sensors</a:t>
            </a:r>
          </a:p>
          <a:p>
            <a:pPr lvl="1"/>
            <a:r>
              <a:rPr lang="en-IN" sz="5600" dirty="0">
                <a:latin typeface="Arial" panose="020B0604020202020204" pitchFamily="34" charset="0"/>
                <a:cs typeface="Arial" panose="020B0604020202020204" pitchFamily="34" charset="0"/>
              </a:rPr>
              <a:t>Environmental sensors – </a:t>
            </a:r>
            <a:r>
              <a:rPr lang="en-IN" sz="5600" dirty="0" err="1">
                <a:latin typeface="Arial" panose="020B0604020202020204" pitchFamily="34" charset="0"/>
                <a:cs typeface="Arial" panose="020B0604020202020204" pitchFamily="34" charset="0"/>
              </a:rPr>
              <a:t>temperature,pressure,illumination</a:t>
            </a:r>
            <a:r>
              <a:rPr lang="en-IN" sz="5600" dirty="0">
                <a:latin typeface="Arial" panose="020B0604020202020204" pitchFamily="34" charset="0"/>
                <a:cs typeface="Arial" panose="020B0604020202020204" pitchFamily="34" charset="0"/>
              </a:rPr>
              <a:t> and humidity</a:t>
            </a:r>
          </a:p>
          <a:p>
            <a:pPr lvl="1"/>
            <a:r>
              <a:rPr lang="en-IN" sz="5600" dirty="0">
                <a:latin typeface="Arial" panose="020B0604020202020204" pitchFamily="34" charset="0"/>
                <a:cs typeface="Arial" panose="020B0604020202020204" pitchFamily="34" charset="0"/>
              </a:rPr>
              <a:t>Position sensors – orientation sensor and magnetometers</a:t>
            </a:r>
          </a:p>
          <a:p>
            <a:r>
              <a:rPr lang="en-IN" sz="5600" dirty="0">
                <a:latin typeface="Arial" panose="020B0604020202020204" pitchFamily="34" charset="0"/>
                <a:cs typeface="Arial" panose="020B0604020202020204" pitchFamily="34" charset="0"/>
              </a:rPr>
              <a:t>APP- </a:t>
            </a:r>
            <a:r>
              <a:rPr lang="en-IN" sz="6400" b="1" i="1" dirty="0">
                <a:latin typeface="Arial" panose="020B0604020202020204" pitchFamily="34" charset="0"/>
                <a:cs typeface="Arial" panose="020B0604020202020204" pitchFamily="34" charset="0"/>
              </a:rPr>
              <a:t>Sensor Box for Android</a:t>
            </a:r>
            <a:r>
              <a:rPr lang="en-IN" sz="5600" dirty="0">
                <a:latin typeface="Arial" panose="020B0604020202020204" pitchFamily="34" charset="0"/>
                <a:cs typeface="Arial" panose="020B0604020202020204" pitchFamily="34" charset="0"/>
              </a:rPr>
              <a:t>. Sensors </a:t>
            </a:r>
            <a:r>
              <a:rPr lang="en-IN" sz="5600" dirty="0">
                <a:latin typeface="Arial" panose="020B0604020202020204" pitchFamily="34" charset="0"/>
                <a:cs typeface="Arial" panose="020B0604020202020204" pitchFamily="34" charset="0"/>
                <a:hlinkClick r:id="rId2"/>
              </a:rPr>
              <a:t>https://developer.android.com/guide/topics/sensors/sensors_overview.html</a:t>
            </a:r>
            <a:endParaRPr lang="en-IN" sz="56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iPhone – NFC for autopay</a:t>
            </a:r>
          </a:p>
          <a:p>
            <a:r>
              <a:rPr lang="en-IN" sz="5600" dirty="0">
                <a:latin typeface="Arial" panose="020B0604020202020204" pitchFamily="34" charset="0"/>
                <a:cs typeface="Arial" panose="020B0604020202020204" pitchFamily="34" charset="0"/>
              </a:rPr>
              <a:t>RFID – Radio Frequency Identification uses electro magnetic field to automatically identify and track objects attached to objects. Tags could be active or passive (read only).Exitor.300 MHz to 3 GHz</a:t>
            </a:r>
          </a:p>
          <a:p>
            <a:r>
              <a:rPr lang="en-IN" sz="5600" dirty="0">
                <a:latin typeface="Arial" panose="020B0604020202020204" pitchFamily="34" charset="0"/>
                <a:cs typeface="Arial" panose="020B0604020202020204" pitchFamily="34" charset="0"/>
              </a:rPr>
              <a:t>Usage – Access </a:t>
            </a:r>
            <a:r>
              <a:rPr lang="en-IN" sz="5600" dirty="0" err="1">
                <a:latin typeface="Arial" panose="020B0604020202020204" pitchFamily="34" charset="0"/>
                <a:cs typeface="Arial" panose="020B0604020202020204" pitchFamily="34" charset="0"/>
              </a:rPr>
              <a:t>management,tracking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goods,tracking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animals,toll</a:t>
            </a:r>
            <a:r>
              <a:rPr lang="en-IN" sz="5600" dirty="0">
                <a:latin typeface="Arial" panose="020B0604020202020204" pitchFamily="34" charset="0"/>
                <a:cs typeface="Arial" panose="020B0604020202020204" pitchFamily="34" charset="0"/>
              </a:rPr>
              <a:t> collection, contact less </a:t>
            </a:r>
            <a:r>
              <a:rPr lang="en-IN" sz="5600" dirty="0" err="1">
                <a:latin typeface="Arial" panose="020B0604020202020204" pitchFamily="34" charset="0"/>
                <a:cs typeface="Arial" panose="020B0604020202020204" pitchFamily="34" charset="0"/>
              </a:rPr>
              <a:t>payment,airport</a:t>
            </a:r>
            <a:r>
              <a:rPr lang="en-IN" sz="5600" dirty="0">
                <a:latin typeface="Arial" panose="020B0604020202020204" pitchFamily="34" charset="0"/>
                <a:cs typeface="Arial" panose="020B0604020202020204" pitchFamily="34" charset="0"/>
              </a:rPr>
              <a:t> baggage </a:t>
            </a:r>
            <a:r>
              <a:rPr lang="en-IN" sz="5600" dirty="0" err="1">
                <a:latin typeface="Arial" panose="020B0604020202020204" pitchFamily="34" charset="0"/>
                <a:cs typeface="Arial" panose="020B0604020202020204" pitchFamily="34" charset="0"/>
              </a:rPr>
              <a:t>tracking,inventory</a:t>
            </a:r>
            <a:r>
              <a:rPr lang="en-IN" sz="5600" dirty="0">
                <a:latin typeface="Arial" panose="020B0604020202020204" pitchFamily="34" charset="0"/>
                <a:cs typeface="Arial" panose="020B0604020202020204" pitchFamily="34" charset="0"/>
              </a:rPr>
              <a:t> management</a:t>
            </a:r>
          </a:p>
          <a:p>
            <a:r>
              <a:rPr lang="en-IN" sz="5600" dirty="0">
                <a:latin typeface="Arial" panose="020B0604020202020204" pitchFamily="34" charset="0"/>
                <a:cs typeface="Arial" panose="020B0604020202020204" pitchFamily="34" charset="0"/>
              </a:rPr>
              <a:t>BLE Beacon (Blue tooth low energy) engage with end users via mobile app for ex </a:t>
            </a:r>
            <a:r>
              <a:rPr lang="en-IN" sz="5600" dirty="0" err="1">
                <a:latin typeface="Arial" panose="020B0604020202020204" pitchFamily="34" charset="0"/>
                <a:cs typeface="Arial" panose="020B0604020202020204" pitchFamily="34" charset="0"/>
              </a:rPr>
              <a:t>shopping,museums,Refreshment</a:t>
            </a:r>
            <a:r>
              <a:rPr lang="en-IN" sz="5600" dirty="0">
                <a:latin typeface="Arial" panose="020B0604020202020204" pitchFamily="34" charset="0"/>
                <a:cs typeface="Arial" panose="020B0604020202020204" pitchFamily="34" charset="0"/>
              </a:rPr>
              <a:t>, at </a:t>
            </a:r>
            <a:r>
              <a:rPr lang="en-IN" sz="5600" dirty="0" err="1">
                <a:latin typeface="Arial" panose="020B0604020202020204" pitchFamily="34" charset="0"/>
                <a:cs typeface="Arial" panose="020B0604020202020204" pitchFamily="34" charset="0"/>
              </a:rPr>
              <a:t>stadium,home</a:t>
            </a:r>
            <a:r>
              <a:rPr lang="en-IN" sz="5600" dirty="0">
                <a:latin typeface="Arial" panose="020B0604020202020204" pitchFamily="34" charset="0"/>
                <a:cs typeface="Arial" panose="020B0604020202020204" pitchFamily="34" charset="0"/>
              </a:rPr>
              <a:t> automation </a:t>
            </a:r>
            <a:r>
              <a:rPr lang="en-IN" sz="5600" dirty="0" err="1">
                <a:latin typeface="Arial" panose="020B0604020202020204" pitchFamily="34" charset="0"/>
                <a:cs typeface="Arial" panose="020B0604020202020204" pitchFamily="34" charset="0"/>
              </a:rPr>
              <a:t>Transferes</a:t>
            </a:r>
            <a:r>
              <a:rPr lang="en-IN" sz="5600" dirty="0">
                <a:latin typeface="Arial" panose="020B0604020202020204" pitchFamily="34" charset="0"/>
                <a:cs typeface="Arial" panose="020B0604020202020204" pitchFamily="34" charset="0"/>
              </a:rPr>
              <a:t> unique identification. 2.4 GHz</a:t>
            </a:r>
          </a:p>
          <a:p>
            <a:r>
              <a:rPr lang="en-IN" sz="5600" dirty="0">
                <a:latin typeface="Arial" panose="020B0604020202020204" pitchFamily="34" charset="0"/>
                <a:cs typeface="Arial" panose="020B0604020202020204" pitchFamily="34" charset="0"/>
              </a:rPr>
              <a:t>NFC (Near Field Communication) typically used for cashless payment Apple </a:t>
            </a:r>
            <a:r>
              <a:rPr lang="en-IN" sz="5600" dirty="0" err="1">
                <a:latin typeface="Arial" panose="020B0604020202020204" pitchFamily="34" charset="0"/>
                <a:cs typeface="Arial" panose="020B0604020202020204" pitchFamily="34" charset="0"/>
              </a:rPr>
              <a:t>Pay,Android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pay,Google</a:t>
            </a:r>
            <a:r>
              <a:rPr lang="en-IN" sz="5600" dirty="0">
                <a:latin typeface="Arial" panose="020B0604020202020204" pitchFamily="34" charset="0"/>
                <a:cs typeface="Arial" panose="020B0604020202020204" pitchFamily="34" charset="0"/>
              </a:rPr>
              <a:t> wallet (10 </a:t>
            </a:r>
            <a:r>
              <a:rPr lang="en-IN" sz="5600" dirty="0" err="1">
                <a:latin typeface="Arial" panose="020B0604020202020204" pitchFamily="34" charset="0"/>
                <a:cs typeface="Arial" panose="020B0604020202020204" pitchFamily="34" charset="0"/>
              </a:rPr>
              <a:t>cms,read</a:t>
            </a:r>
            <a:r>
              <a:rPr lang="en-IN" sz="5600" dirty="0">
                <a:latin typeface="Arial" panose="020B0604020202020204" pitchFamily="34" charset="0"/>
                <a:cs typeface="Arial" panose="020B0604020202020204" pitchFamily="34" charset="0"/>
              </a:rPr>
              <a:t> and write). Pair devices. 13.56 </a:t>
            </a:r>
            <a:r>
              <a:rPr lang="en-IN" sz="5600" dirty="0" err="1">
                <a:latin typeface="Arial" panose="020B0604020202020204" pitchFamily="34" charset="0"/>
                <a:cs typeface="Arial" panose="020B0604020202020204" pitchFamily="34" charset="0"/>
              </a:rPr>
              <a:t>MHz.</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Badge.Restaurant</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menu,Feedback</a:t>
            </a:r>
            <a:r>
              <a:rPr lang="en-IN" sz="5600" dirty="0">
                <a:latin typeface="Arial" panose="020B0604020202020204" pitchFamily="34" charset="0"/>
                <a:cs typeface="Arial" panose="020B0604020202020204" pitchFamily="34" charset="0"/>
              </a:rPr>
              <a:t> form. 70 </a:t>
            </a:r>
            <a:r>
              <a:rPr lang="en-IN" sz="5600" dirty="0" err="1">
                <a:latin typeface="Arial" panose="020B0604020202020204" pitchFamily="34" charset="0"/>
                <a:cs typeface="Arial" panose="020B0604020202020204" pitchFamily="34" charset="0"/>
              </a:rPr>
              <a:t>mtr</a:t>
            </a:r>
            <a:endParaRPr lang="en-IN" sz="5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14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Sensors</a:t>
            </a:r>
          </a:p>
          <a:p>
            <a:r>
              <a:rPr lang="en-IN" sz="7200" dirty="0">
                <a:latin typeface="Arial" panose="020B0604020202020204" pitchFamily="34" charset="0"/>
                <a:cs typeface="Arial" panose="020B0604020202020204" pitchFamily="34" charset="0"/>
              </a:rPr>
              <a:t>Acoustic/Sound/Vibration</a:t>
            </a:r>
          </a:p>
          <a:p>
            <a:r>
              <a:rPr lang="en-IN" sz="7200" dirty="0">
                <a:latin typeface="Arial" panose="020B0604020202020204" pitchFamily="34" charset="0"/>
                <a:cs typeface="Arial" panose="020B0604020202020204" pitchFamily="34" charset="0"/>
              </a:rPr>
              <a:t>Position/Presence/Proximity</a:t>
            </a:r>
          </a:p>
          <a:p>
            <a:r>
              <a:rPr lang="en-IN" sz="7200" dirty="0">
                <a:latin typeface="Arial" panose="020B0604020202020204" pitchFamily="34" charset="0"/>
                <a:cs typeface="Arial" panose="020B0604020202020204" pitchFamily="34" charset="0"/>
              </a:rPr>
              <a:t>Motion/Velocity/Displacement</a:t>
            </a:r>
          </a:p>
          <a:p>
            <a:r>
              <a:rPr lang="en-IN" sz="7200" dirty="0">
                <a:latin typeface="Arial" panose="020B0604020202020204" pitchFamily="34" charset="0"/>
                <a:cs typeface="Arial" panose="020B0604020202020204" pitchFamily="34" charset="0"/>
              </a:rPr>
              <a:t>Temperature</a:t>
            </a:r>
          </a:p>
          <a:p>
            <a:r>
              <a:rPr lang="en-IN" sz="7200" dirty="0">
                <a:latin typeface="Arial" panose="020B0604020202020204" pitchFamily="34" charset="0"/>
                <a:cs typeface="Arial" panose="020B0604020202020204" pitchFamily="34" charset="0"/>
              </a:rPr>
              <a:t>Humidity/Moisture</a:t>
            </a:r>
          </a:p>
          <a:p>
            <a:r>
              <a:rPr lang="en-IN" sz="7200" dirty="0">
                <a:latin typeface="Arial" panose="020B0604020202020204" pitchFamily="34" charset="0"/>
                <a:cs typeface="Arial" panose="020B0604020202020204" pitchFamily="34" charset="0"/>
              </a:rPr>
              <a:t>Chemical/Gas</a:t>
            </a:r>
          </a:p>
          <a:p>
            <a:r>
              <a:rPr lang="en-IN" sz="7200" dirty="0">
                <a:latin typeface="Arial" panose="020B0604020202020204" pitchFamily="34" charset="0"/>
                <a:cs typeface="Arial" panose="020B0604020202020204" pitchFamily="34" charset="0"/>
              </a:rPr>
              <a:t>Flow</a:t>
            </a:r>
          </a:p>
          <a:p>
            <a:r>
              <a:rPr lang="en-IN" sz="7200" dirty="0">
                <a:latin typeface="Arial" panose="020B0604020202020204" pitchFamily="34" charset="0"/>
                <a:cs typeface="Arial" panose="020B0604020202020204" pitchFamily="34" charset="0"/>
              </a:rPr>
              <a:t>Force/Load/Torque/Pressure</a:t>
            </a:r>
          </a:p>
          <a:p>
            <a:r>
              <a:rPr lang="en-IN" sz="7200" dirty="0">
                <a:latin typeface="Arial" panose="020B0604020202020204" pitchFamily="34" charset="0"/>
                <a:cs typeface="Arial" panose="020B0604020202020204" pitchFamily="34" charset="0"/>
              </a:rPr>
              <a:t>Leaks/Levels</a:t>
            </a:r>
          </a:p>
          <a:p>
            <a:r>
              <a:rPr lang="en-IN" sz="7200" dirty="0">
                <a:latin typeface="Arial" panose="020B0604020202020204" pitchFamily="34" charset="0"/>
                <a:cs typeface="Arial" panose="020B0604020202020204" pitchFamily="34" charset="0"/>
              </a:rPr>
              <a:t>Electric/Magnetic</a:t>
            </a:r>
          </a:p>
          <a:p>
            <a:r>
              <a:rPr lang="en-IN" sz="7200" dirty="0">
                <a:latin typeface="Arial" panose="020B0604020202020204" pitchFamily="34" charset="0"/>
                <a:cs typeface="Arial" panose="020B0604020202020204" pitchFamily="34" charset="0"/>
              </a:rPr>
              <a:t>Acceleration/Tilt/Light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1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9227DF-9660-40C2-A05B-31D48BAE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12" y="1406768"/>
            <a:ext cx="9931791" cy="5451231"/>
          </a:xfrm>
          <a:prstGeom prst="rect">
            <a:avLst/>
          </a:prstGeom>
        </p:spPr>
      </p:pic>
    </p:spTree>
    <p:extLst>
      <p:ext uri="{BB962C8B-B14F-4D97-AF65-F5344CB8AC3E}">
        <p14:creationId xmlns:p14="http://schemas.microsoft.com/office/powerpoint/2010/main" val="34783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7200" dirty="0">
                <a:latin typeface="Arial" panose="020B0604020202020204" pitchFamily="34" charset="0"/>
                <a:cs typeface="Arial" panose="020B0604020202020204" pitchFamily="34" charset="0"/>
              </a:rPr>
              <a:t>Acoustic/Sound/Vibration – </a:t>
            </a:r>
            <a:r>
              <a:rPr lang="en-IN" sz="7200" dirty="0" err="1">
                <a:latin typeface="Arial" panose="020B0604020202020204" pitchFamily="34" charset="0"/>
                <a:cs typeface="Arial" panose="020B0604020202020204" pitchFamily="34" charset="0"/>
              </a:rPr>
              <a:t>Hydrophone,Seismometer,Microphone</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rPr>
              <a:t>Automotive/Transportation sensor – Blind spot </a:t>
            </a:r>
            <a:r>
              <a:rPr lang="en-IN" sz="7200" dirty="0" err="1">
                <a:latin typeface="Arial" panose="020B0604020202020204" pitchFamily="34" charset="0"/>
                <a:cs typeface="Arial" panose="020B0604020202020204" pitchFamily="34" charset="0"/>
              </a:rPr>
              <a:t>monitor,Curb</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feeler,Defect</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Detector,Engine</a:t>
            </a:r>
            <a:r>
              <a:rPr lang="en-IN" sz="7200" dirty="0">
                <a:latin typeface="Arial" panose="020B0604020202020204" pitchFamily="34" charset="0"/>
                <a:cs typeface="Arial" panose="020B0604020202020204" pitchFamily="34" charset="0"/>
              </a:rPr>
              <a:t> coolant temperature </a:t>
            </a:r>
            <a:r>
              <a:rPr lang="en-IN" sz="7200" dirty="0" err="1">
                <a:latin typeface="Arial" panose="020B0604020202020204" pitchFamily="34" charset="0"/>
                <a:cs typeface="Arial" panose="020B0604020202020204" pitchFamily="34" charset="0"/>
              </a:rPr>
              <a:t>sensor,parking</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sensor,Speed</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Chemical sensor – </a:t>
            </a:r>
            <a:r>
              <a:rPr lang="en-IN" sz="7200" dirty="0" err="1">
                <a:latin typeface="Arial" panose="020B0604020202020204" pitchFamily="34" charset="0"/>
                <a:cs typeface="Arial" panose="020B0604020202020204" pitchFamily="34" charset="0"/>
              </a:rPr>
              <a:t>Breathanalyzer,Corbon</a:t>
            </a:r>
            <a:r>
              <a:rPr lang="en-IN" sz="7200" dirty="0">
                <a:latin typeface="Arial" panose="020B0604020202020204" pitchFamily="34" charset="0"/>
                <a:cs typeface="Arial" panose="020B0604020202020204" pitchFamily="34" charset="0"/>
              </a:rPr>
              <a:t> dioxide </a:t>
            </a:r>
            <a:r>
              <a:rPr lang="en-IN" sz="7200" dirty="0" err="1">
                <a:latin typeface="Arial" panose="020B0604020202020204" pitchFamily="34" charset="0"/>
                <a:cs typeface="Arial" panose="020B0604020202020204" pitchFamily="34" charset="0"/>
              </a:rPr>
              <a:t>sensor,Hydrogen</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sensor,Smoke</a:t>
            </a:r>
            <a:r>
              <a:rPr lang="en-IN" sz="7200" dirty="0">
                <a:latin typeface="Arial" panose="020B0604020202020204" pitchFamily="34" charset="0"/>
                <a:cs typeface="Arial" panose="020B0604020202020204" pitchFamily="34" charset="0"/>
              </a:rPr>
              <a:t> detector,</a:t>
            </a:r>
          </a:p>
          <a:p>
            <a:r>
              <a:rPr lang="en-IN" sz="7200" dirty="0" err="1">
                <a:latin typeface="Arial" panose="020B0604020202020204" pitchFamily="34" charset="0"/>
                <a:cs typeface="Arial" panose="020B0604020202020204" pitchFamily="34" charset="0"/>
              </a:rPr>
              <a:t>Environment,weather,moisture</a:t>
            </a:r>
            <a:r>
              <a:rPr lang="en-IN" sz="7200" dirty="0">
                <a:latin typeface="Arial" panose="020B0604020202020204" pitchFamily="34" charset="0"/>
                <a:cs typeface="Arial" panose="020B0604020202020204" pitchFamily="34" charset="0"/>
              </a:rPr>
              <a:t>, humidity sensor – </a:t>
            </a:r>
            <a:r>
              <a:rPr lang="en-IN" sz="7200" dirty="0" err="1">
                <a:latin typeface="Arial" panose="020B0604020202020204" pitchFamily="34" charset="0"/>
                <a:cs typeface="Arial" panose="020B0604020202020204" pitchFamily="34" charset="0"/>
              </a:rPr>
              <a:t>Ceilometer,Fish</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counter,Gas</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detector,Hygrometer,Leaf</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sensor,Pyrgeometer,Rain</a:t>
            </a:r>
            <a:r>
              <a:rPr lang="en-IN" sz="7200" dirty="0">
                <a:latin typeface="Arial" panose="020B0604020202020204" pitchFamily="34" charset="0"/>
                <a:cs typeface="Arial" panose="020B0604020202020204" pitchFamily="34" charset="0"/>
              </a:rPr>
              <a:t> gauge, </a:t>
            </a:r>
          </a:p>
          <a:p>
            <a:r>
              <a:rPr lang="en-IN" sz="7200" dirty="0" err="1">
                <a:latin typeface="Arial" panose="020B0604020202020204" pitchFamily="34" charset="0"/>
                <a:cs typeface="Arial" panose="020B0604020202020204" pitchFamily="34" charset="0"/>
              </a:rPr>
              <a:t>Flow,Fluid</a:t>
            </a:r>
            <a:r>
              <a:rPr lang="en-IN" sz="7200" dirty="0">
                <a:latin typeface="Arial" panose="020B0604020202020204" pitchFamily="34" charset="0"/>
                <a:cs typeface="Arial" panose="020B0604020202020204" pitchFamily="34" charset="0"/>
              </a:rPr>
              <a:t> velocity sensor – Air flow </a:t>
            </a:r>
            <a:r>
              <a:rPr lang="en-IN" sz="7200" dirty="0" err="1">
                <a:latin typeface="Arial" panose="020B0604020202020204" pitchFamily="34" charset="0"/>
                <a:cs typeface="Arial" panose="020B0604020202020204" pitchFamily="34" charset="0"/>
              </a:rPr>
              <a:t>meter,Anemometer,Flow</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sensor,Mass</a:t>
            </a:r>
            <a:r>
              <a:rPr lang="en-IN" sz="7200" dirty="0">
                <a:latin typeface="Arial" panose="020B0604020202020204" pitchFamily="34" charset="0"/>
                <a:cs typeface="Arial" panose="020B0604020202020204" pitchFamily="34" charset="0"/>
              </a:rPr>
              <a:t> flow sensor</a:t>
            </a:r>
          </a:p>
          <a:p>
            <a:r>
              <a:rPr lang="en-IN" sz="7200" dirty="0" err="1">
                <a:latin typeface="Arial" panose="020B0604020202020204" pitchFamily="34" charset="0"/>
                <a:cs typeface="Arial" panose="020B0604020202020204" pitchFamily="34" charset="0"/>
              </a:rPr>
              <a:t>Optical,light,imaging,photo</a:t>
            </a:r>
            <a:r>
              <a:rPr lang="en-IN" sz="7200" dirty="0">
                <a:latin typeface="Arial" panose="020B0604020202020204" pitchFamily="34" charset="0"/>
                <a:cs typeface="Arial" panose="020B0604020202020204" pitchFamily="34" charset="0"/>
              </a:rPr>
              <a:t> sensor – Flame </a:t>
            </a:r>
            <a:r>
              <a:rPr lang="en-IN" sz="7200" dirty="0" err="1">
                <a:latin typeface="Arial" panose="020B0604020202020204" pitchFamily="34" charset="0"/>
                <a:cs typeface="Arial" panose="020B0604020202020204" pitchFamily="34" charset="0"/>
              </a:rPr>
              <a:t>detector,Optical</a:t>
            </a:r>
            <a:r>
              <a:rPr lang="en-IN" sz="7200" dirty="0">
                <a:latin typeface="Arial" panose="020B0604020202020204" pitchFamily="34" charset="0"/>
                <a:cs typeface="Arial" panose="020B0604020202020204" pitchFamily="34" charset="0"/>
              </a:rPr>
              <a:t> position </a:t>
            </a:r>
            <a:r>
              <a:rPr lang="en-IN" sz="7200" dirty="0" err="1">
                <a:latin typeface="Arial" panose="020B0604020202020204" pitchFamily="34" charset="0"/>
                <a:cs typeface="Arial" panose="020B0604020202020204" pitchFamily="34" charset="0"/>
              </a:rPr>
              <a:t>sensor,photo</a:t>
            </a:r>
            <a:r>
              <a:rPr lang="en-IN" sz="7200" dirty="0">
                <a:latin typeface="Arial" panose="020B0604020202020204" pitchFamily="34" charset="0"/>
                <a:cs typeface="Arial" panose="020B0604020202020204" pitchFamily="34" charset="0"/>
              </a:rPr>
              <a:t> electric sensor</a:t>
            </a:r>
          </a:p>
          <a:p>
            <a:r>
              <a:rPr lang="en-IN" sz="7200" dirty="0" err="1">
                <a:latin typeface="Arial" panose="020B0604020202020204" pitchFamily="34" charset="0"/>
                <a:cs typeface="Arial" panose="020B0604020202020204" pitchFamily="34" charset="0"/>
              </a:rPr>
              <a:t>Proximity,presence</a:t>
            </a:r>
            <a:r>
              <a:rPr lang="en-IN" sz="7200" dirty="0">
                <a:latin typeface="Arial" panose="020B0604020202020204" pitchFamily="34" charset="0"/>
                <a:cs typeface="Arial" panose="020B0604020202020204" pitchFamily="34" charset="0"/>
              </a:rPr>
              <a:t> sensor – Motion </a:t>
            </a:r>
            <a:r>
              <a:rPr lang="en-IN" sz="7200" dirty="0" err="1">
                <a:latin typeface="Arial" panose="020B0604020202020204" pitchFamily="34" charset="0"/>
                <a:cs typeface="Arial" panose="020B0604020202020204" pitchFamily="34" charset="0"/>
              </a:rPr>
              <a:t>detector,Occupancy</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sensor,Proximity</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Electric current, Electric </a:t>
            </a:r>
            <a:r>
              <a:rPr lang="en-IN" sz="7200" dirty="0" err="1">
                <a:latin typeface="Arial" panose="020B0604020202020204" pitchFamily="34" charset="0"/>
                <a:cs typeface="Arial" panose="020B0604020202020204" pitchFamily="34" charset="0"/>
              </a:rPr>
              <a:t>potential,magnetic,radio</a:t>
            </a:r>
            <a:r>
              <a:rPr lang="en-IN" sz="7200" dirty="0">
                <a:latin typeface="Arial" panose="020B0604020202020204" pitchFamily="34" charset="0"/>
                <a:cs typeface="Arial" panose="020B0604020202020204" pitchFamily="34" charset="0"/>
              </a:rPr>
              <a:t> sensor – Current </a:t>
            </a:r>
            <a:r>
              <a:rPr lang="en-IN" sz="7200" dirty="0" err="1">
                <a:latin typeface="Arial" panose="020B0604020202020204" pitchFamily="34" charset="0"/>
                <a:cs typeface="Arial" panose="020B0604020202020204" pitchFamily="34" charset="0"/>
              </a:rPr>
              <a:t>sensor,Metal</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detector,Radio</a:t>
            </a:r>
            <a:r>
              <a:rPr lang="en-IN" sz="7200" dirty="0">
                <a:latin typeface="Arial" panose="020B0604020202020204" pitchFamily="34" charset="0"/>
                <a:cs typeface="Arial" panose="020B0604020202020204" pitchFamily="34" charset="0"/>
              </a:rPr>
              <a:t> direction finder</a:t>
            </a:r>
          </a:p>
          <a:p>
            <a:r>
              <a:rPr lang="en-IN" sz="7200" dirty="0">
                <a:latin typeface="Arial" panose="020B0604020202020204" pitchFamily="34" charset="0"/>
                <a:cs typeface="Arial" panose="020B0604020202020204" pitchFamily="34" charset="0"/>
              </a:rPr>
              <a:t>Sensor Further Information – </a:t>
            </a:r>
            <a:r>
              <a:rPr lang="en-IN" sz="7200" dirty="0">
                <a:latin typeface="Arial" panose="020B0604020202020204" pitchFamily="34" charset="0"/>
                <a:cs typeface="Arial" panose="020B0604020202020204" pitchFamily="34" charset="0"/>
                <a:hlinkClick r:id="rId2"/>
              </a:rPr>
              <a:t>https://en.wikipedia.org/wiki/List_of_sensors</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3"/>
              </a:rPr>
              <a:t>https://www.youtube.com/watch?v=2bcXeQ_PA6I</a:t>
            </a:r>
            <a:r>
              <a:rPr lang="en-IN" sz="7200" dirty="0">
                <a:latin typeface="Arial" panose="020B0604020202020204" pitchFamily="34" charset="0"/>
                <a:cs typeface="Arial" panose="020B0604020202020204" pitchFamily="34" charset="0"/>
              </a:rPr>
              <a:t> </a:t>
            </a:r>
          </a:p>
          <a:p>
            <a:r>
              <a:rPr lang="en-IN" sz="7200" dirty="0">
                <a:latin typeface="Arial" panose="020B0604020202020204" pitchFamily="34" charset="0"/>
                <a:cs typeface="Arial" panose="020B0604020202020204" pitchFamily="34" charset="0"/>
                <a:hlinkClick r:id="rId4"/>
              </a:rPr>
              <a:t>https://www.youtube.com/watch?v=bPMN4I9IZTA</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5"/>
              </a:rPr>
              <a:t>https://www.youtube.com/watch?v=ht-_RmhLD7k</a:t>
            </a:r>
            <a:r>
              <a:rPr lang="en-IN" sz="7200" dirty="0">
                <a:latin typeface="Arial" panose="020B0604020202020204" pitchFamily="34" charset="0"/>
                <a:cs typeface="Arial" panose="020B0604020202020204" pitchFamily="34" charset="0"/>
              </a:rPr>
              <a:t> https://www.youtube.com/watch?v=c43hmt_-7d8</a:t>
            </a:r>
          </a:p>
          <a:p>
            <a:pPr marL="0" indent="0">
              <a:buNone/>
            </a:pPr>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7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Introduction to IoT</a:t>
            </a:r>
          </a:p>
          <a:p>
            <a:r>
              <a:rPr lang="en-IN" dirty="0">
                <a:latin typeface="Arial" panose="020B0604020202020204" pitchFamily="34" charset="0"/>
                <a:cs typeface="Arial" panose="020B0604020202020204" pitchFamily="34" charset="0"/>
              </a:rPr>
              <a:t>IoT Architecture</a:t>
            </a:r>
          </a:p>
          <a:p>
            <a:r>
              <a:rPr lang="en-IN" dirty="0">
                <a:latin typeface="Arial" panose="020B0604020202020204" pitchFamily="34" charset="0"/>
                <a:cs typeface="Arial" panose="020B0604020202020204" pitchFamily="34" charset="0"/>
              </a:rPr>
              <a:t>IoT Applications</a:t>
            </a:r>
          </a:p>
          <a:p>
            <a:r>
              <a:rPr lang="en-IN" dirty="0">
                <a:latin typeface="Arial" panose="020B0604020202020204" pitchFamily="34" charset="0"/>
                <a:cs typeface="Arial" panose="020B0604020202020204" pitchFamily="34" charset="0"/>
              </a:rPr>
              <a:t>Sensors and Actuators</a:t>
            </a:r>
          </a:p>
          <a:p>
            <a:r>
              <a:rPr lang="en-IN" dirty="0">
                <a:latin typeface="Arial" panose="020B0604020202020204" pitchFamily="34" charset="0"/>
                <a:cs typeface="Arial" panose="020B0604020202020204" pitchFamily="34" charset="0"/>
              </a:rPr>
              <a:t>IoT prototyping environments</a:t>
            </a:r>
          </a:p>
          <a:p>
            <a:r>
              <a:rPr lang="en-IN" dirty="0">
                <a:latin typeface="Arial" panose="020B0604020202020204" pitchFamily="34" charset="0"/>
                <a:cs typeface="Arial" panose="020B0604020202020204" pitchFamily="34" charset="0"/>
              </a:rPr>
              <a:t>Communication protocols</a:t>
            </a:r>
          </a:p>
          <a:p>
            <a:r>
              <a:rPr lang="en-IN" dirty="0">
                <a:latin typeface="Arial" panose="020B0604020202020204" pitchFamily="34" charset="0"/>
                <a:cs typeface="Arial" panose="020B0604020202020204" pitchFamily="34" charset="0"/>
              </a:rPr>
              <a:t>IoT Consortiums</a:t>
            </a:r>
          </a:p>
          <a:p>
            <a:r>
              <a:rPr lang="en-IN" dirty="0">
                <a:latin typeface="Arial" panose="020B0604020202020204" pitchFamily="34" charset="0"/>
                <a:cs typeface="Arial" panose="020B0604020202020204" pitchFamily="34" charset="0"/>
              </a:rPr>
              <a:t>IoT Platforms</a:t>
            </a:r>
          </a:p>
          <a:p>
            <a:r>
              <a:rPr lang="en-IN" dirty="0">
                <a:latin typeface="Arial" panose="020B0604020202020204" pitchFamily="34" charset="0"/>
                <a:cs typeface="Arial" panose="020B0604020202020204" pitchFamily="34" charset="0"/>
              </a:rPr>
              <a:t>Cloud computing and data analysis</a:t>
            </a:r>
          </a:p>
          <a:p>
            <a:r>
              <a:rPr lang="en-IN" dirty="0">
                <a:latin typeface="Arial" panose="020B0604020202020204" pitchFamily="34" charset="0"/>
                <a:cs typeface="Arial" panose="020B0604020202020204" pitchFamily="34" charset="0"/>
              </a:rPr>
              <a:t>Design Considerations and IoT Security</a:t>
            </a:r>
          </a:p>
          <a:p>
            <a:r>
              <a:rPr lang="en-IN" dirty="0">
                <a:latin typeface="Arial" panose="020B0604020202020204" pitchFamily="34" charset="0"/>
                <a:cs typeface="Arial" panose="020B0604020202020204" pitchFamily="34" charset="0"/>
              </a:rPr>
              <a:t>IoT Opportunities</a:t>
            </a:r>
          </a:p>
          <a:p>
            <a:r>
              <a:rPr lang="en-IN" dirty="0">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D989044-C0EA-49EA-B4F9-5F7771F19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1690688"/>
            <a:ext cx="9622300" cy="4655761"/>
          </a:xfrm>
          <a:prstGeom prst="rect">
            <a:avLst/>
          </a:prstGeom>
        </p:spPr>
      </p:pic>
    </p:spTree>
    <p:extLst>
      <p:ext uri="{BB962C8B-B14F-4D97-AF65-F5344CB8AC3E}">
        <p14:creationId xmlns:p14="http://schemas.microsoft.com/office/powerpoint/2010/main" val="330808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EAE14-CDC5-4999-9AEE-2AA31FF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4" y="1491175"/>
            <a:ext cx="10142806" cy="5037640"/>
          </a:xfrm>
          <a:prstGeom prst="rect">
            <a:avLst/>
          </a:prstGeom>
        </p:spPr>
      </p:pic>
    </p:spTree>
    <p:extLst>
      <p:ext uri="{BB962C8B-B14F-4D97-AF65-F5344CB8AC3E}">
        <p14:creationId xmlns:p14="http://schemas.microsoft.com/office/powerpoint/2010/main" val="128981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Actuators</a:t>
            </a:r>
          </a:p>
          <a:p>
            <a:r>
              <a:rPr lang="en-IN" sz="11200" dirty="0">
                <a:latin typeface="Arial" panose="020B0604020202020204" pitchFamily="34" charset="0"/>
                <a:cs typeface="Arial" panose="020B0604020202020204" pitchFamily="34" charset="0"/>
              </a:rPr>
              <a:t>Is a mechanism of turning energy into motion</a:t>
            </a:r>
          </a:p>
          <a:p>
            <a:r>
              <a:rPr lang="en-IN" sz="11200" dirty="0">
                <a:latin typeface="Arial" panose="020B0604020202020204" pitchFamily="34" charset="0"/>
                <a:cs typeface="Arial" panose="020B0604020202020204" pitchFamily="34" charset="0"/>
              </a:rPr>
              <a:t>Types of actuators based on source of energy</a:t>
            </a:r>
          </a:p>
          <a:p>
            <a:pPr lvl="1"/>
            <a:r>
              <a:rPr lang="en-IN" sz="10800" dirty="0">
                <a:latin typeface="Arial" panose="020B0604020202020204" pitchFamily="34" charset="0"/>
                <a:cs typeface="Arial" panose="020B0604020202020204" pitchFamily="34" charset="0"/>
              </a:rPr>
              <a:t>Manual or mechanical </a:t>
            </a:r>
          </a:p>
          <a:p>
            <a:pPr lvl="2"/>
            <a:r>
              <a:rPr lang="en-IN" sz="10400" dirty="0">
                <a:latin typeface="Arial" panose="020B0604020202020204" pitchFamily="34" charset="0"/>
                <a:cs typeface="Arial" panose="020B0604020202020204" pitchFamily="34" charset="0"/>
              </a:rPr>
              <a:t>Levers/Jacks</a:t>
            </a:r>
          </a:p>
          <a:p>
            <a:pPr lvl="1"/>
            <a:r>
              <a:rPr lang="en-IN" sz="10800" dirty="0">
                <a:latin typeface="Arial" panose="020B0604020202020204" pitchFamily="34" charset="0"/>
                <a:cs typeface="Arial" panose="020B0604020202020204" pitchFamily="34" charset="0"/>
              </a:rPr>
              <a:t>Hydraulic/Pneumatic</a:t>
            </a:r>
          </a:p>
          <a:p>
            <a:pPr lvl="2"/>
            <a:r>
              <a:rPr lang="en-IN" sz="10400" dirty="0">
                <a:latin typeface="Arial" panose="020B0604020202020204" pitchFamily="34" charset="0"/>
                <a:cs typeface="Arial" panose="020B0604020202020204" pitchFamily="34" charset="0"/>
              </a:rPr>
              <a:t>Pistons/Valves</a:t>
            </a:r>
          </a:p>
          <a:p>
            <a:pPr lvl="1"/>
            <a:r>
              <a:rPr lang="en-IN" sz="10800" dirty="0">
                <a:latin typeface="Arial" panose="020B0604020202020204" pitchFamily="34" charset="0"/>
                <a:cs typeface="Arial" panose="020B0604020202020204" pitchFamily="34" charset="0"/>
              </a:rPr>
              <a:t>Thermal</a:t>
            </a:r>
          </a:p>
          <a:p>
            <a:pPr lvl="2"/>
            <a:r>
              <a:rPr lang="en-IN" sz="10400" dirty="0">
                <a:latin typeface="Arial" panose="020B0604020202020204" pitchFamily="34" charset="0"/>
                <a:cs typeface="Arial" panose="020B0604020202020204" pitchFamily="34" charset="0"/>
              </a:rPr>
              <a:t>Bimetallic Switch</a:t>
            </a:r>
          </a:p>
          <a:p>
            <a:pPr lvl="1"/>
            <a:r>
              <a:rPr lang="en-IN" sz="10800" dirty="0">
                <a:latin typeface="Arial" panose="020B0604020202020204" pitchFamily="34" charset="0"/>
                <a:cs typeface="Arial" panose="020B0604020202020204" pitchFamily="34" charset="0"/>
              </a:rPr>
              <a:t>Electric</a:t>
            </a:r>
          </a:p>
          <a:p>
            <a:pPr lvl="2"/>
            <a:r>
              <a:rPr lang="en-IN" sz="10400" dirty="0">
                <a:latin typeface="Arial" panose="020B0604020202020204" pitchFamily="34" charset="0"/>
                <a:cs typeface="Arial" panose="020B0604020202020204" pitchFamily="34" charset="0"/>
              </a:rPr>
              <a:t>Motors/Resonators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59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Good sensor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62500" lnSpcReduction="20000"/>
          </a:bodyPr>
          <a:lstStyle/>
          <a:p>
            <a:r>
              <a:rPr lang="en-IN" sz="7000" dirty="0">
                <a:latin typeface="Arial" panose="020B0604020202020204" pitchFamily="34" charset="0"/>
                <a:cs typeface="Arial" panose="020B0604020202020204" pitchFamily="34" charset="0"/>
              </a:rPr>
              <a:t>Is sensitive to measured property only</a:t>
            </a:r>
          </a:p>
          <a:p>
            <a:r>
              <a:rPr lang="en-IN" sz="7000" dirty="0">
                <a:latin typeface="Arial" panose="020B0604020202020204" pitchFamily="34" charset="0"/>
                <a:cs typeface="Arial" panose="020B0604020202020204" pitchFamily="34" charset="0"/>
              </a:rPr>
              <a:t>Does not influence the measured property</a:t>
            </a:r>
          </a:p>
          <a:p>
            <a:r>
              <a:rPr lang="en-IN" sz="7000" dirty="0">
                <a:latin typeface="Arial" panose="020B0604020202020204" pitchFamily="34" charset="0"/>
                <a:cs typeface="Arial" panose="020B0604020202020204" pitchFamily="34" charset="0"/>
              </a:rPr>
              <a:t>Is sturdy and compact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22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 properties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Sensor Range – Minimum and Maximum values</a:t>
            </a:r>
          </a:p>
          <a:p>
            <a:r>
              <a:rPr lang="en-IN" sz="11200" dirty="0">
                <a:latin typeface="Arial" panose="020B0604020202020204" pitchFamily="34" charset="0"/>
                <a:cs typeface="Arial" panose="020B0604020202020204" pitchFamily="34" charset="0"/>
              </a:rPr>
              <a:t>Bias – Offset – Output of a sensor at zero input</a:t>
            </a:r>
          </a:p>
          <a:p>
            <a:r>
              <a:rPr lang="en-IN" sz="11200" dirty="0">
                <a:latin typeface="Arial" panose="020B0604020202020204" pitchFamily="34" charset="0"/>
                <a:cs typeface="Arial" panose="020B0604020202020204" pitchFamily="34" charset="0"/>
              </a:rPr>
              <a:t>Non Linearity – Amount of output differs from ideal behaviour</a:t>
            </a:r>
          </a:p>
          <a:p>
            <a:r>
              <a:rPr lang="en-IN" sz="11200" dirty="0">
                <a:latin typeface="Arial" panose="020B0604020202020204" pitchFamily="34" charset="0"/>
                <a:cs typeface="Arial" panose="020B0604020202020204" pitchFamily="34" charset="0"/>
              </a:rPr>
              <a:t>Dynamic error – Deviation in reading caused by rapid change of the measured property over time</a:t>
            </a:r>
          </a:p>
          <a:p>
            <a:r>
              <a:rPr lang="en-IN" sz="11200" dirty="0">
                <a:latin typeface="Arial" panose="020B0604020202020204" pitchFamily="34" charset="0"/>
                <a:cs typeface="Arial" panose="020B0604020202020204" pitchFamily="34" charset="0"/>
              </a:rPr>
              <a:t>Drift – If the output signal slowly changes independent of the measured property </a:t>
            </a:r>
          </a:p>
          <a:p>
            <a:r>
              <a:rPr lang="en-IN" sz="11200" dirty="0">
                <a:latin typeface="Arial" panose="020B0604020202020204" pitchFamily="34" charset="0"/>
                <a:cs typeface="Arial" panose="020B0604020202020204" pitchFamily="34" charset="0"/>
              </a:rPr>
              <a:t>Noise – Random deviation that varies in time</a:t>
            </a:r>
          </a:p>
          <a:p>
            <a:r>
              <a:rPr lang="en-IN" sz="11200" dirty="0">
                <a:latin typeface="Arial" panose="020B0604020202020204" pitchFamily="34" charset="0"/>
                <a:cs typeface="Arial" panose="020B0604020202020204" pitchFamily="34" charset="0"/>
              </a:rPr>
              <a:t>Digitization error – output is the approximation of the measured property</a:t>
            </a:r>
          </a:p>
          <a:p>
            <a:r>
              <a:rPr lang="en-IN" sz="11200" dirty="0">
                <a:latin typeface="Arial" panose="020B0604020202020204" pitchFamily="34" charset="0"/>
                <a:cs typeface="Arial" panose="020B0604020202020204" pitchFamily="34" charset="0"/>
              </a:rPr>
              <a:t>https://www.youtube.com/watch?v=_GtLK3KyoJk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68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Top Sensor manufacturers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ST Micro Electronics</a:t>
            </a:r>
          </a:p>
          <a:p>
            <a:r>
              <a:rPr lang="en-IN" sz="11200"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Texas Instruments</a:t>
            </a:r>
          </a:p>
          <a:p>
            <a:r>
              <a:rPr lang="en-IN" sz="11200" dirty="0">
                <a:latin typeface="Arial" panose="020B0604020202020204" pitchFamily="34" charset="0"/>
                <a:cs typeface="Arial" panose="020B0604020202020204" pitchFamily="34" charset="0"/>
              </a:rPr>
              <a:t>HP</a:t>
            </a:r>
          </a:p>
          <a:p>
            <a:r>
              <a:rPr lang="en-IN" sz="11200" dirty="0">
                <a:latin typeface="Arial" panose="020B0604020202020204" pitchFamily="34" charset="0"/>
                <a:cs typeface="Arial" panose="020B0604020202020204" pitchFamily="34" charset="0"/>
              </a:rPr>
              <a:t>Knowles</a:t>
            </a:r>
          </a:p>
          <a:p>
            <a:r>
              <a:rPr lang="en-IN" sz="11200" dirty="0" err="1">
                <a:latin typeface="Arial" panose="020B0604020202020204" pitchFamily="34" charset="0"/>
                <a:cs typeface="Arial" panose="020B0604020202020204" pitchFamily="34" charset="0"/>
              </a:rPr>
              <a:t>DeltaOHM</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Futek</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All </a:t>
            </a:r>
            <a:r>
              <a:rPr lang="en-IN" sz="11200" dirty="0" err="1">
                <a:latin typeface="Arial" panose="020B0604020202020204" pitchFamily="34" charset="0"/>
                <a:cs typeface="Arial" panose="020B0604020202020204" pitchFamily="34" charset="0"/>
              </a:rPr>
              <a:t>Sensors,Omron,TSI,OXIGRAPH,ESIS</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Thomas </a:t>
            </a:r>
            <a:r>
              <a:rPr lang="en-IN" sz="11200" dirty="0" err="1">
                <a:latin typeface="Arial" panose="020B0604020202020204" pitchFamily="34" charset="0"/>
                <a:cs typeface="Arial" panose="020B0604020202020204" pitchFamily="34" charset="0"/>
              </a:rPr>
              <a:t>Products,Central</a:t>
            </a:r>
            <a:r>
              <a:rPr lang="en-IN" sz="11200" dirty="0">
                <a:latin typeface="Arial" panose="020B0604020202020204" pitchFamily="34" charset="0"/>
                <a:cs typeface="Arial" panose="020B0604020202020204" pitchFamily="34" charset="0"/>
              </a:rPr>
              <a:t> States </a:t>
            </a:r>
            <a:r>
              <a:rPr lang="en-IN" sz="11200" dirty="0" err="1">
                <a:latin typeface="Arial" panose="020B0604020202020204" pitchFamily="34" charset="0"/>
                <a:cs typeface="Arial" panose="020B0604020202020204" pitchFamily="34" charset="0"/>
              </a:rPr>
              <a:t>Group,EZ</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Meter,Environmend</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Kaylee </a:t>
            </a:r>
            <a:r>
              <a:rPr lang="en-IN" sz="11200" dirty="0" err="1">
                <a:latin typeface="Arial" panose="020B0604020202020204" pitchFamily="34" charset="0"/>
                <a:cs typeface="Arial" panose="020B0604020202020204" pitchFamily="34" charset="0"/>
              </a:rPr>
              <a:t>Controls,Kamboj</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Enterprises,Kaizen</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Imperial,Asiatech</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Market place for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b="1" i="1" dirty="0">
                <a:latin typeface="Arial" panose="020B0604020202020204" pitchFamily="34" charset="0"/>
                <a:cs typeface="Arial" panose="020B0604020202020204" pitchFamily="34" charset="0"/>
              </a:rPr>
              <a:t>India mart </a:t>
            </a:r>
          </a:p>
          <a:p>
            <a:pPr marL="0" indent="0">
              <a:buNone/>
            </a:pPr>
            <a:r>
              <a:rPr lang="en-IN" sz="11200" dirty="0">
                <a:latin typeface="Arial" panose="020B0604020202020204" pitchFamily="34" charset="0"/>
                <a:cs typeface="Arial" panose="020B0604020202020204" pitchFamily="34" charset="0"/>
                <a:hlinkClick r:id="rId2"/>
              </a:rPr>
              <a:t>https://my.indiamart.com/</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ST Micro Electronics </a:t>
            </a:r>
          </a:p>
          <a:p>
            <a:r>
              <a:rPr lang="en-IN" sz="11200" dirty="0">
                <a:latin typeface="Arial" panose="020B0604020202020204" pitchFamily="34" charset="0"/>
                <a:cs typeface="Arial" panose="020B0604020202020204" pitchFamily="34" charset="0"/>
                <a:hlinkClick r:id="rId3"/>
              </a:rPr>
              <a:t>http://www.st.com/content/st_com/en.html</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https://www.bosch.com/products-and-services/connected-products-and-services/industry-4-0/</a:t>
            </a:r>
          </a:p>
          <a:p>
            <a:r>
              <a:rPr lang="en-IN" sz="11200" b="1" i="1" dirty="0">
                <a:latin typeface="Arial" panose="020B0604020202020204" pitchFamily="34" charset="0"/>
                <a:cs typeface="Arial" panose="020B0604020202020204" pitchFamily="34" charset="0"/>
              </a:rPr>
              <a:t>Texas Instruments </a:t>
            </a:r>
            <a:r>
              <a:rPr lang="en-IN" sz="11200" dirty="0">
                <a:latin typeface="Arial" panose="020B0604020202020204" pitchFamily="34" charset="0"/>
                <a:cs typeface="Arial" panose="020B0604020202020204" pitchFamily="34" charset="0"/>
              </a:rPr>
              <a:t>http://www.ti.com/ww/en/internet_of_things/iot-products.html</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64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Prototyping environment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2800" dirty="0">
                <a:latin typeface="Arial" panose="020B0604020202020204" pitchFamily="34" charset="0"/>
                <a:cs typeface="Arial" panose="020B0604020202020204" pitchFamily="34" charset="0"/>
              </a:rPr>
              <a:t>Arduino</a:t>
            </a:r>
          </a:p>
          <a:p>
            <a:r>
              <a:rPr lang="en-IN" sz="8000" dirty="0">
                <a:hlinkClick r:id="rId2"/>
              </a:rPr>
              <a:t>Arduino</a:t>
            </a:r>
            <a:r>
              <a:rPr lang="en-IN" sz="8000" dirty="0"/>
              <a:t> is an open-source platform used for building electronics projects. Arduino consists of both a physical programmable circuit board (often referred to as a </a:t>
            </a:r>
            <a:r>
              <a:rPr lang="en-IN" sz="8000" dirty="0">
                <a:hlinkClick r:id="rId3"/>
              </a:rPr>
              <a:t>microcontroller</a:t>
            </a:r>
            <a:r>
              <a:rPr lang="en-IN" sz="8000" dirty="0"/>
              <a:t>) and a piece of </a:t>
            </a:r>
            <a:r>
              <a:rPr lang="en-IN" sz="8000" dirty="0">
                <a:hlinkClick r:id="rId4"/>
              </a:rPr>
              <a:t>software</a:t>
            </a:r>
            <a:r>
              <a:rPr lang="en-IN" sz="8000" dirty="0"/>
              <a:t>, or IDE (Integrated Development Environment) that runs on your computer, used to write and upload computer code to the physical board.</a:t>
            </a:r>
          </a:p>
          <a:p>
            <a:r>
              <a:rPr lang="en-IN" sz="8000" dirty="0"/>
              <a:t>The Arduino platform has become quite popular with people just starting out with electronics, and for good reason. Unlike most previous programmable circuit boards, the Arduino does not need a separate piece of hardware (called a programmer) in order to load new code onto the board – you can simply use a USB cable. Additionally, the Arduino IDE uses a simplified version of C++, making it easier to learn to program. Finally, Arduino provides a standard form factor that breaks out the functions of the micro-controller into a more accessible package.</a:t>
            </a:r>
          </a:p>
          <a:p>
            <a:r>
              <a:rPr lang="en-IN" sz="8000" dirty="0"/>
              <a:t>Arduino board family</a:t>
            </a:r>
          </a:p>
          <a:p>
            <a:pPr lvl="1"/>
            <a:r>
              <a:rPr lang="en-IN" sz="8000" dirty="0"/>
              <a:t>Arduino Uno</a:t>
            </a:r>
          </a:p>
          <a:p>
            <a:pPr lvl="1"/>
            <a:r>
              <a:rPr lang="en-IN" sz="8000" dirty="0"/>
              <a:t>Arduino Mega</a:t>
            </a:r>
          </a:p>
          <a:p>
            <a:pPr lvl="1"/>
            <a:r>
              <a:rPr lang="en-IN" sz="8000" dirty="0"/>
              <a:t>Lily Pad Arduino</a:t>
            </a:r>
          </a:p>
          <a:p>
            <a:r>
              <a:rPr lang="en-IN" sz="11200" dirty="0">
                <a:latin typeface="Arial" panose="020B0604020202020204" pitchFamily="34" charset="0"/>
                <a:cs typeface="Arial" panose="020B0604020202020204" pitchFamily="34" charset="0"/>
              </a:rPr>
              <a:t>https://learn.sparkfun.com/tutorials/what-is-an-arduino</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 flavours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81622F-EFA0-49CD-B768-A57BCBD4C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 y="1500187"/>
            <a:ext cx="5248275" cy="4846263"/>
          </a:xfrm>
          <a:prstGeom prst="rect">
            <a:avLst/>
          </a:prstGeom>
        </p:spPr>
      </p:pic>
      <p:pic>
        <p:nvPicPr>
          <p:cNvPr id="10" name="Picture 9">
            <a:extLst>
              <a:ext uri="{FF2B5EF4-FFF2-40B4-BE49-F238E27FC236}">
                <a16:creationId xmlns:a16="http://schemas.microsoft.com/office/drawing/2014/main" id="{D5A802AF-93BA-44A0-8072-A9BB0E375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481" y="1712669"/>
            <a:ext cx="2859699" cy="4276725"/>
          </a:xfrm>
          <a:prstGeom prst="rect">
            <a:avLst/>
          </a:prstGeom>
        </p:spPr>
      </p:pic>
      <p:pic>
        <p:nvPicPr>
          <p:cNvPr id="12" name="Picture 11">
            <a:extLst>
              <a:ext uri="{FF2B5EF4-FFF2-40B4-BE49-F238E27FC236}">
                <a16:creationId xmlns:a16="http://schemas.microsoft.com/office/drawing/2014/main" id="{89740FC4-9A45-46AC-A759-2620C60E8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69" y="1829285"/>
            <a:ext cx="3997049" cy="4364633"/>
          </a:xfrm>
          <a:prstGeom prst="rect">
            <a:avLst/>
          </a:prstGeom>
        </p:spPr>
      </p:pic>
    </p:spTree>
    <p:extLst>
      <p:ext uri="{BB962C8B-B14F-4D97-AF65-F5344CB8AC3E}">
        <p14:creationId xmlns:p14="http://schemas.microsoft.com/office/powerpoint/2010/main" val="2329945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0D77FD-3FCB-4E1F-8C9A-C4B05116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1520824"/>
            <a:ext cx="9959926" cy="4765318"/>
          </a:xfrm>
          <a:prstGeom prst="rect">
            <a:avLst/>
          </a:prstGeom>
        </p:spPr>
      </p:pic>
    </p:spTree>
    <p:extLst>
      <p:ext uri="{BB962C8B-B14F-4D97-AF65-F5344CB8AC3E}">
        <p14:creationId xmlns:p14="http://schemas.microsoft.com/office/powerpoint/2010/main" val="1401739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IoT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0000" lnSpcReduction="20000"/>
          </a:bodyPr>
          <a:lstStyle/>
          <a:p>
            <a:r>
              <a:rPr lang="en-IN" b="1" dirty="0">
                <a:latin typeface="Arial" panose="020B0604020202020204" pitchFamily="34" charset="0"/>
                <a:cs typeface="Arial" panose="020B0604020202020204" pitchFamily="34" charset="0"/>
              </a:rPr>
              <a:t>Internet of things (IoT) </a:t>
            </a:r>
            <a:r>
              <a:rPr lang="en-IN" dirty="0">
                <a:latin typeface="Arial" panose="020B0604020202020204" pitchFamily="34" charset="0"/>
                <a:cs typeface="Arial" panose="020B0604020202020204" pitchFamily="34" charset="0"/>
              </a:rPr>
              <a:t>is  computing concept that describes the idea of every day physical objects being connected to the internet and being able to identify themselves to other devices.</a:t>
            </a:r>
          </a:p>
          <a:p>
            <a:r>
              <a:rPr lang="en-IN" dirty="0">
                <a:latin typeface="Arial" panose="020B0604020202020204" pitchFamily="34" charset="0"/>
                <a:cs typeface="Arial" panose="020B0604020202020204" pitchFamily="34" charset="0"/>
              </a:rPr>
              <a:t>With IoT an object can represent itself digitally and communicate with other objects in unison.</a:t>
            </a:r>
          </a:p>
          <a:p>
            <a:r>
              <a:rPr lang="en-IN" dirty="0">
                <a:latin typeface="Arial" panose="020B0604020202020204" pitchFamily="34" charset="0"/>
                <a:cs typeface="Arial" panose="020B0604020202020204" pitchFamily="34" charset="0"/>
              </a:rPr>
              <a:t>IOT describes a world where just about every thing can be connected and communicate in an intelligent fashion. In other words, with IoT the physical world is becoming one big information system.</a:t>
            </a:r>
          </a:p>
          <a:p>
            <a:r>
              <a:rPr lang="en-IN" dirty="0">
                <a:latin typeface="Arial" panose="020B0604020202020204" pitchFamily="34" charset="0"/>
                <a:cs typeface="Arial" panose="020B0604020202020204" pitchFamily="34" charset="0"/>
              </a:rPr>
              <a:t>Term IoT was coined by Kelvin Ashton an expert on digital innovation</a:t>
            </a:r>
          </a:p>
          <a:p>
            <a:r>
              <a:rPr lang="en-IN" dirty="0">
                <a:latin typeface="Arial" panose="020B0604020202020204" pitchFamily="34" charset="0"/>
                <a:cs typeface="Arial" panose="020B0604020202020204" pitchFamily="34" charset="0"/>
              </a:rPr>
              <a:t>First version of internet was about data created by people and the next version is about data created by things.</a:t>
            </a:r>
          </a:p>
          <a:p>
            <a:r>
              <a:rPr lang="en-IN" dirty="0">
                <a:latin typeface="Arial" panose="020B0604020202020204" pitchFamily="34" charset="0"/>
                <a:cs typeface="Arial" panose="020B0604020202020204" pitchFamily="34" charset="0"/>
              </a:rPr>
              <a:t>Quote from Ashton in 1999 RFID Journal</a:t>
            </a:r>
          </a:p>
          <a:p>
            <a:r>
              <a:rPr lang="en-IN" dirty="0">
                <a:latin typeface="Arial" panose="020B0604020202020204" pitchFamily="34" charset="0"/>
                <a:cs typeface="Arial" panose="020B0604020202020204" pitchFamily="34" charset="0"/>
              </a:rPr>
              <a:t>“If we had computers to knew everything there was to know about things – using data they gathered without any help from us- we would be able to track and count every thing, and greatly reduce waste,loss and </a:t>
            </a:r>
            <a:r>
              <a:rPr lang="en-IN" dirty="0" err="1">
                <a:latin typeface="Arial" panose="020B0604020202020204" pitchFamily="34" charset="0"/>
                <a:cs typeface="Arial" panose="020B0604020202020204" pitchFamily="34" charset="0"/>
              </a:rPr>
              <a:t>cost.We</a:t>
            </a:r>
            <a:r>
              <a:rPr lang="en-IN" dirty="0">
                <a:latin typeface="Arial" panose="020B0604020202020204" pitchFamily="34" charset="0"/>
                <a:cs typeface="Arial" panose="020B0604020202020204" pitchFamily="34" charset="0"/>
              </a:rPr>
              <a:t> would know when things needed replacing, repairing or recalling and whether they were fresh or past their best”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5600" b="1" dirty="0">
                <a:latin typeface="Arial" panose="020B0604020202020204" pitchFamily="34" charset="0"/>
                <a:cs typeface="Arial" panose="020B0604020202020204" pitchFamily="34" charset="0"/>
              </a:rPr>
              <a:t>1 – Power through USB</a:t>
            </a:r>
          </a:p>
          <a:p>
            <a:r>
              <a:rPr lang="en-IN" sz="5600" b="1" dirty="0">
                <a:latin typeface="Arial" panose="020B0604020202020204" pitchFamily="34" charset="0"/>
                <a:cs typeface="Arial" panose="020B0604020202020204" pitchFamily="34" charset="0"/>
              </a:rPr>
              <a:t>2 – Power through Barrel Jack (DC – 6 to 12 volts)</a:t>
            </a:r>
          </a:p>
          <a:p>
            <a:r>
              <a:rPr lang="en-IN" sz="5600" b="1" dirty="0">
                <a:latin typeface="Arial" panose="020B0604020202020204" pitchFamily="34" charset="0"/>
                <a:cs typeface="Arial" panose="020B0604020202020204" pitchFamily="34" charset="0"/>
              </a:rPr>
              <a:t>PINS</a:t>
            </a:r>
          </a:p>
          <a:p>
            <a:r>
              <a:rPr lang="en-IN" sz="5600" b="1" dirty="0">
                <a:latin typeface="Arial" panose="020B0604020202020204" pitchFamily="34" charset="0"/>
                <a:cs typeface="Arial" panose="020B0604020202020204" pitchFamily="34" charset="0"/>
              </a:rPr>
              <a:t>3 – Ground</a:t>
            </a:r>
          </a:p>
          <a:p>
            <a:r>
              <a:rPr lang="en-IN" sz="5600" b="1" dirty="0">
                <a:latin typeface="Arial" panose="020B0604020202020204" pitchFamily="34" charset="0"/>
                <a:cs typeface="Arial" panose="020B0604020202020204" pitchFamily="34" charset="0"/>
              </a:rPr>
              <a:t>4 – 5 Volt power</a:t>
            </a:r>
          </a:p>
          <a:p>
            <a:r>
              <a:rPr lang="en-IN" sz="5600" b="1" dirty="0">
                <a:latin typeface="Arial" panose="020B0604020202020204" pitchFamily="34" charset="0"/>
                <a:cs typeface="Arial" panose="020B0604020202020204" pitchFamily="34" charset="0"/>
              </a:rPr>
              <a:t>5 – 3.5 Volt power</a:t>
            </a:r>
          </a:p>
          <a:p>
            <a:r>
              <a:rPr lang="en-IN" sz="5600" b="1" dirty="0">
                <a:latin typeface="Arial" panose="020B0604020202020204" pitchFamily="34" charset="0"/>
                <a:cs typeface="Arial" panose="020B0604020202020204" pitchFamily="34" charset="0"/>
              </a:rPr>
              <a:t>6 -  A0 to A5 Analog pig</a:t>
            </a:r>
          </a:p>
          <a:p>
            <a:r>
              <a:rPr lang="en-IN" sz="5600" b="1" dirty="0">
                <a:latin typeface="Arial" panose="020B0604020202020204" pitchFamily="34" charset="0"/>
                <a:cs typeface="Arial" panose="020B0604020202020204" pitchFamily="34" charset="0"/>
              </a:rPr>
              <a:t>7 -  Digital pin 0 through 13</a:t>
            </a:r>
          </a:p>
          <a:p>
            <a:r>
              <a:rPr lang="en-IN" sz="5600" b="1" dirty="0">
                <a:latin typeface="Arial" panose="020B0604020202020204" pitchFamily="34" charset="0"/>
                <a:cs typeface="Arial" panose="020B0604020202020204" pitchFamily="34" charset="0"/>
              </a:rPr>
              <a:t>8 – Pulse Width Modulation (PWM) - </a:t>
            </a:r>
            <a:r>
              <a:rPr lang="en-IN" sz="5600" b="1" dirty="0"/>
              <a:t>simulate </a:t>
            </a:r>
            <a:r>
              <a:rPr lang="en-IN" sz="5600" b="1" dirty="0" err="1"/>
              <a:t>analog</a:t>
            </a:r>
            <a:r>
              <a:rPr lang="en-IN" sz="5600" b="1" dirty="0"/>
              <a:t> output (like fading an LED in and out).</a:t>
            </a:r>
          </a:p>
          <a:p>
            <a:r>
              <a:rPr lang="en-IN" sz="5600" b="1" dirty="0">
                <a:latin typeface="Arial" panose="020B0604020202020204" pitchFamily="34" charset="0"/>
                <a:cs typeface="Arial" panose="020B0604020202020204" pitchFamily="34" charset="0"/>
              </a:rPr>
              <a:t>9 – Analog Reference - </a:t>
            </a:r>
            <a:r>
              <a:rPr lang="en-IN" sz="5600" b="1" dirty="0"/>
              <a:t>Most of the time you can leave this pin alone. It is sometimes used to set an external reference voltage (between 0 and 5 Volts) as the upper limit for the </a:t>
            </a:r>
            <a:r>
              <a:rPr lang="en-IN" sz="5600" b="1" dirty="0" err="1"/>
              <a:t>analog</a:t>
            </a:r>
            <a:r>
              <a:rPr lang="en-IN" sz="5600" b="1" dirty="0"/>
              <a:t> input pins.</a:t>
            </a:r>
          </a:p>
          <a:p>
            <a:r>
              <a:rPr lang="en-IN" sz="5600" b="1" dirty="0">
                <a:latin typeface="Arial" panose="020B0604020202020204" pitchFamily="34" charset="0"/>
                <a:cs typeface="Arial" panose="020B0604020202020204" pitchFamily="34" charset="0"/>
              </a:rPr>
              <a:t>10 – Reset Button</a:t>
            </a:r>
          </a:p>
          <a:p>
            <a:r>
              <a:rPr lang="en-IN" sz="5600" b="1" dirty="0">
                <a:latin typeface="Arial" panose="020B0604020202020204" pitchFamily="34" charset="0"/>
                <a:cs typeface="Arial" panose="020B0604020202020204" pitchFamily="34" charset="0"/>
              </a:rPr>
              <a:t>11 – Power Led Indicator</a:t>
            </a:r>
          </a:p>
          <a:p>
            <a:r>
              <a:rPr lang="en-IN" sz="5600" b="1" dirty="0">
                <a:latin typeface="Arial" panose="020B0604020202020204" pitchFamily="34" charset="0"/>
                <a:cs typeface="Arial" panose="020B0604020202020204" pitchFamily="34" charset="0"/>
              </a:rPr>
              <a:t>12 – RX/TX indicator LED’s - </a:t>
            </a:r>
            <a:r>
              <a:rPr lang="en-IN" sz="5600" b="1" dirty="0"/>
              <a:t>These LEDs will give us some nice visual indications whenever our Arduino is receiving or transmitting data (like when we’re loading a new program onto the board).</a:t>
            </a:r>
          </a:p>
          <a:p>
            <a:r>
              <a:rPr lang="en-IN" sz="5600" b="1" dirty="0">
                <a:latin typeface="Arial" panose="020B0604020202020204" pitchFamily="34" charset="0"/>
                <a:cs typeface="Arial" panose="020B0604020202020204" pitchFamily="34" charset="0"/>
              </a:rPr>
              <a:t>13 – Integrated Chip (IC) – </a:t>
            </a:r>
            <a:r>
              <a:rPr lang="en-IN" sz="5600" b="1" dirty="0" err="1"/>
              <a:t>Atmega</a:t>
            </a:r>
            <a:endParaRPr lang="en-IN" sz="5600" b="1" dirty="0"/>
          </a:p>
          <a:p>
            <a:r>
              <a:rPr lang="en-IN" sz="5600" b="1" dirty="0">
                <a:latin typeface="Arial" panose="020B0604020202020204" pitchFamily="34" charset="0"/>
                <a:cs typeface="Arial" panose="020B0604020202020204" pitchFamily="34" charset="0"/>
              </a:rPr>
              <a:t>14 – Voltage Regulator</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565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66B80F-227B-48CE-9702-2469888E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477769"/>
            <a:ext cx="5867400" cy="4943475"/>
          </a:xfrm>
          <a:prstGeom prst="rect">
            <a:avLst/>
          </a:prstGeom>
        </p:spPr>
      </p:pic>
    </p:spTree>
    <p:extLst>
      <p:ext uri="{BB962C8B-B14F-4D97-AF65-F5344CB8AC3E}">
        <p14:creationId xmlns:p14="http://schemas.microsoft.com/office/powerpoint/2010/main" val="3726052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10000"/>
          </a:bodyPr>
          <a:lstStyle/>
          <a:p>
            <a:r>
              <a:rPr lang="en-IN" dirty="0"/>
              <a:t>While writing GPIO code on </a:t>
            </a:r>
            <a:r>
              <a:rPr lang="en-IN" dirty="0" err="1"/>
              <a:t>NodeMCU</a:t>
            </a:r>
            <a:r>
              <a:rPr lang="en-IN" dirty="0"/>
              <a:t>, you can’t address them with actual GPIO Pin Numbers. There are different I/O Index numbers assigned to each GPIO Pin which is used for GPIO Pin addressing. Refer following table to check I/O Index of </a:t>
            </a:r>
            <a:r>
              <a:rPr lang="en-IN" dirty="0" err="1"/>
              <a:t>NodeMCU</a:t>
            </a:r>
            <a:r>
              <a:rPr lang="en-IN" dirty="0"/>
              <a:t> GPIO Pins –</a:t>
            </a:r>
          </a:p>
          <a:p>
            <a:endParaRPr lang="en-IN" dirty="0"/>
          </a:p>
          <a:p>
            <a:r>
              <a:rPr lang="en-IN" dirty="0"/>
              <a:t>Installation - http://esp8266.github.io/Arduino/versions/2.0.0/doc/installing.html</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57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D0CA4A82-D903-43C0-8E48-894C8631C8D6}"/>
              </a:ext>
            </a:extLst>
          </p:cNvPr>
          <p:cNvGraphicFramePr>
            <a:graphicFrameLocks noGrp="1"/>
          </p:cNvGraphicFramePr>
          <p:nvPr>
            <p:extLst>
              <p:ext uri="{D42A27DB-BD31-4B8C-83A1-F6EECF244321}">
                <p14:modId xmlns:p14="http://schemas.microsoft.com/office/powerpoint/2010/main" val="3164353585"/>
              </p:ext>
            </p:extLst>
          </p:nvPr>
        </p:nvGraphicFramePr>
        <p:xfrm>
          <a:off x="3137095" y="1786148"/>
          <a:ext cx="4712677" cy="4421981"/>
        </p:xfrm>
        <a:graphic>
          <a:graphicData uri="http://schemas.openxmlformats.org/drawingml/2006/table">
            <a:tbl>
              <a:tblPr/>
              <a:tblGrid>
                <a:gridCol w="2364063">
                  <a:extLst>
                    <a:ext uri="{9D8B030D-6E8A-4147-A177-3AD203B41FA5}">
                      <a16:colId xmlns:a16="http://schemas.microsoft.com/office/drawing/2014/main" val="2417797859"/>
                    </a:ext>
                  </a:extLst>
                </a:gridCol>
                <a:gridCol w="2348614">
                  <a:extLst>
                    <a:ext uri="{9D8B030D-6E8A-4147-A177-3AD203B41FA5}">
                      <a16:colId xmlns:a16="http://schemas.microsoft.com/office/drawing/2014/main" val="1253541305"/>
                    </a:ext>
                  </a:extLst>
                </a:gridCol>
              </a:tblGrid>
              <a:tr h="396143">
                <a:tc>
                  <a:txBody>
                    <a:bodyPr/>
                    <a:lstStyle/>
                    <a:p>
                      <a:pPr algn="l"/>
                      <a:r>
                        <a:rPr lang="en-IN" sz="1100" b="1" i="0">
                          <a:solidFill>
                            <a:srgbClr val="000000"/>
                          </a:solidFill>
                          <a:effectLst/>
                          <a:latin typeface="inherit"/>
                        </a:rPr>
                        <a:t>GPIO Pin</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solidFill>
                            <a:srgbClr val="000000"/>
                          </a:solidFill>
                          <a:effectLst/>
                          <a:latin typeface="inherit"/>
                        </a:rPr>
                        <a:t>I/O Index Number</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1065731"/>
                  </a:ext>
                </a:extLst>
              </a:tr>
              <a:tr h="232659">
                <a:tc>
                  <a:txBody>
                    <a:bodyPr/>
                    <a:lstStyle/>
                    <a:p>
                      <a:pPr algn="l"/>
                      <a:r>
                        <a:rPr lang="en-IN" sz="1100" b="0" i="0">
                          <a:solidFill>
                            <a:srgbClr val="000000"/>
                          </a:solidFill>
                          <a:effectLst/>
                          <a:latin typeface="inherit"/>
                        </a:rPr>
                        <a:t>GPIO0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40924836"/>
                  </a:ext>
                </a:extLst>
              </a:tr>
              <a:tr h="232659">
                <a:tc>
                  <a:txBody>
                    <a:bodyPr/>
                    <a:lstStyle/>
                    <a:p>
                      <a:pPr algn="l"/>
                      <a:r>
                        <a:rPr lang="en-IN" sz="1100" b="0" i="0">
                          <a:solidFill>
                            <a:srgbClr val="000000"/>
                          </a:solidFill>
                          <a:effectLst/>
                          <a:latin typeface="inherit"/>
                        </a:rPr>
                        <a:t>GPIO1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effectLst/>
                          <a:latin typeface="inherit"/>
                        </a:rPr>
                        <a:t> </a:t>
                      </a:r>
                      <a:r>
                        <a:rPr lang="en-IN" sz="1100" b="0" i="0">
                          <a:solidFill>
                            <a:srgbClr val="000000"/>
                          </a:solidFill>
                          <a:effectLst/>
                          <a:latin typeface="inherit"/>
                        </a:rPr>
                        <a:t>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59466263"/>
                  </a:ext>
                </a:extLst>
              </a:tr>
              <a:tr h="232659">
                <a:tc>
                  <a:txBody>
                    <a:bodyPr/>
                    <a:lstStyle/>
                    <a:p>
                      <a:pPr algn="l"/>
                      <a:r>
                        <a:rPr lang="en-IN" sz="1100" b="0" i="0">
                          <a:solidFill>
                            <a:srgbClr val="000000"/>
                          </a:solidFill>
                          <a:effectLst/>
                          <a:latin typeface="inherit"/>
                        </a:rPr>
                        <a:t>GPIO2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489094698"/>
                  </a:ext>
                </a:extLst>
              </a:tr>
              <a:tr h="232659">
                <a:tc>
                  <a:txBody>
                    <a:bodyPr/>
                    <a:lstStyle/>
                    <a:p>
                      <a:pPr algn="l"/>
                      <a:r>
                        <a:rPr lang="en-IN" sz="1100" b="0" i="0">
                          <a:solidFill>
                            <a:srgbClr val="000000"/>
                          </a:solidFill>
                          <a:effectLst/>
                          <a:latin typeface="inherit"/>
                        </a:rPr>
                        <a:t>GPIO3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22356345"/>
                  </a:ext>
                </a:extLst>
              </a:tr>
              <a:tr h="232659">
                <a:tc>
                  <a:txBody>
                    <a:bodyPr/>
                    <a:lstStyle/>
                    <a:p>
                      <a:pPr algn="l"/>
                      <a:r>
                        <a:rPr lang="en-IN" sz="1100" b="0" i="0">
                          <a:solidFill>
                            <a:srgbClr val="000000"/>
                          </a:solidFill>
                          <a:effectLst/>
                          <a:latin typeface="inherit"/>
                        </a:rPr>
                        <a:t>GPIO4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863616694"/>
                  </a:ext>
                </a:extLst>
              </a:tr>
              <a:tr h="232659">
                <a:tc>
                  <a:txBody>
                    <a:bodyPr/>
                    <a:lstStyle/>
                    <a:p>
                      <a:pPr algn="l"/>
                      <a:r>
                        <a:rPr lang="en-IN" sz="1100" b="0" i="0">
                          <a:solidFill>
                            <a:srgbClr val="000000"/>
                          </a:solidFill>
                          <a:effectLst/>
                          <a:latin typeface="inherit"/>
                        </a:rPr>
                        <a:t>GPIO5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8241475"/>
                  </a:ext>
                </a:extLst>
              </a:tr>
              <a:tr h="232659">
                <a:tc>
                  <a:txBody>
                    <a:bodyPr/>
                    <a:lstStyle/>
                    <a:p>
                      <a:pPr algn="l"/>
                      <a:r>
                        <a:rPr lang="en-IN" sz="1100" b="0" i="0">
                          <a:solidFill>
                            <a:srgbClr val="000000"/>
                          </a:solidFill>
                          <a:effectLst/>
                          <a:latin typeface="inherit"/>
                        </a:rPr>
                        <a:t>GPIO6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68080453"/>
                  </a:ext>
                </a:extLst>
              </a:tr>
              <a:tr h="232659">
                <a:tc>
                  <a:txBody>
                    <a:bodyPr/>
                    <a:lstStyle/>
                    <a:p>
                      <a:pPr algn="l"/>
                      <a:r>
                        <a:rPr lang="en-IN" sz="1100" b="0" i="0">
                          <a:solidFill>
                            <a:srgbClr val="000000"/>
                          </a:solidFill>
                          <a:effectLst/>
                          <a:latin typeface="inherit"/>
                        </a:rPr>
                        <a:t>GPIO7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00857914"/>
                  </a:ext>
                </a:extLst>
              </a:tr>
              <a:tr h="232659">
                <a:tc>
                  <a:txBody>
                    <a:bodyPr/>
                    <a:lstStyle/>
                    <a:p>
                      <a:pPr algn="l"/>
                      <a:r>
                        <a:rPr lang="en-IN" sz="1100" b="0" i="0">
                          <a:solidFill>
                            <a:srgbClr val="000000"/>
                          </a:solidFill>
                          <a:effectLst/>
                          <a:latin typeface="inherit"/>
                        </a:rPr>
                        <a:t>GPIO8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30724489"/>
                  </a:ext>
                </a:extLst>
              </a:tr>
              <a:tr h="232659">
                <a:tc>
                  <a:txBody>
                    <a:bodyPr/>
                    <a:lstStyle/>
                    <a:p>
                      <a:pPr algn="l"/>
                      <a:r>
                        <a:rPr lang="en-IN" sz="1100" b="0" i="0">
                          <a:solidFill>
                            <a:srgbClr val="000000"/>
                          </a:solidFill>
                          <a:effectLst/>
                          <a:latin typeface="inherit"/>
                        </a:rPr>
                        <a:t>GPIO9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68429861"/>
                  </a:ext>
                </a:extLst>
              </a:tr>
              <a:tr h="232659">
                <a:tc>
                  <a:txBody>
                    <a:bodyPr/>
                    <a:lstStyle/>
                    <a:p>
                      <a:pPr algn="l"/>
                      <a:r>
                        <a:rPr lang="en-IN" sz="1100" b="0" i="0">
                          <a:solidFill>
                            <a:srgbClr val="000000"/>
                          </a:solidFill>
                          <a:effectLst/>
                          <a:latin typeface="inherit"/>
                        </a:rPr>
                        <a:t>GPIO10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206973840"/>
                  </a:ext>
                </a:extLst>
              </a:tr>
              <a:tr h="232659">
                <a:tc>
                  <a:txBody>
                    <a:bodyPr/>
                    <a:lstStyle/>
                    <a:p>
                      <a:pPr algn="l"/>
                      <a:r>
                        <a:rPr lang="en-IN" sz="1100" b="0" i="0">
                          <a:solidFill>
                            <a:srgbClr val="000000"/>
                          </a:solidFill>
                          <a:effectLst/>
                          <a:latin typeface="inherit"/>
                        </a:rPr>
                        <a:t>GPIO11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66561674"/>
                  </a:ext>
                </a:extLst>
              </a:tr>
              <a:tr h="232659">
                <a:tc>
                  <a:txBody>
                    <a:bodyPr/>
                    <a:lstStyle/>
                    <a:p>
                      <a:pPr algn="l"/>
                      <a:r>
                        <a:rPr lang="en-IN" sz="1100" b="0" i="0">
                          <a:solidFill>
                            <a:srgbClr val="000000"/>
                          </a:solidFill>
                          <a:effectLst/>
                          <a:latin typeface="inherit"/>
                        </a:rPr>
                        <a:t>GPIO12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57058941"/>
                  </a:ext>
                </a:extLst>
              </a:tr>
              <a:tr h="232659">
                <a:tc>
                  <a:txBody>
                    <a:bodyPr/>
                    <a:lstStyle/>
                    <a:p>
                      <a:pPr algn="l"/>
                      <a:r>
                        <a:rPr lang="en-IN" sz="1100" b="0" i="0">
                          <a:solidFill>
                            <a:srgbClr val="000000"/>
                          </a:solidFill>
                          <a:effectLst/>
                          <a:latin typeface="inherit"/>
                        </a:rPr>
                        <a:t>GPIO13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99661533"/>
                  </a:ext>
                </a:extLst>
              </a:tr>
              <a:tr h="232659">
                <a:tc>
                  <a:txBody>
                    <a:bodyPr/>
                    <a:lstStyle/>
                    <a:p>
                      <a:pPr algn="l"/>
                      <a:r>
                        <a:rPr lang="en-IN" sz="1100" b="0" i="0">
                          <a:solidFill>
                            <a:srgbClr val="000000"/>
                          </a:solidFill>
                          <a:effectLst/>
                          <a:latin typeface="inherit"/>
                        </a:rPr>
                        <a:t>GPIO14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111238908"/>
                  </a:ext>
                </a:extLst>
              </a:tr>
              <a:tr h="232659">
                <a:tc>
                  <a:txBody>
                    <a:bodyPr/>
                    <a:lstStyle/>
                    <a:p>
                      <a:pPr algn="l"/>
                      <a:r>
                        <a:rPr lang="en-IN" sz="1100" b="0" i="0">
                          <a:solidFill>
                            <a:srgbClr val="000000"/>
                          </a:solidFill>
                          <a:effectLst/>
                          <a:latin typeface="inherit"/>
                        </a:rPr>
                        <a:t>GPIO15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37686997"/>
                  </a:ext>
                </a:extLst>
              </a:tr>
              <a:tr h="232659">
                <a:tc>
                  <a:txBody>
                    <a:bodyPr/>
                    <a:lstStyle/>
                    <a:p>
                      <a:pPr algn="l"/>
                      <a:r>
                        <a:rPr lang="en-IN" sz="1100" b="0" i="0">
                          <a:solidFill>
                            <a:srgbClr val="000000"/>
                          </a:solidFill>
                          <a:effectLst/>
                          <a:latin typeface="inherit"/>
                        </a:rPr>
                        <a:t>GPIO16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dirty="0">
                          <a:solidFill>
                            <a:srgbClr val="000000"/>
                          </a:solidFill>
                          <a:effectLst/>
                          <a:latin typeface="inherit"/>
                        </a:rPr>
                        <a:t> 0</a:t>
                      </a:r>
                      <a:endParaRPr lang="en-IN" sz="1100" b="0" i="0" dirty="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5455640"/>
                  </a:ext>
                </a:extLst>
              </a:tr>
            </a:tbl>
          </a:graphicData>
        </a:graphic>
      </p:graphicFrame>
    </p:spTree>
    <p:extLst>
      <p:ext uri="{BB962C8B-B14F-4D97-AF65-F5344CB8AC3E}">
        <p14:creationId xmlns:p14="http://schemas.microsoft.com/office/powerpoint/2010/main" val="3406254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ESP32 DEV KIT V1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BCB4415-18D1-4057-A805-41576200C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47" y="1690311"/>
            <a:ext cx="9023553" cy="4634686"/>
          </a:xfrm>
          <a:prstGeom prst="rect">
            <a:avLst/>
          </a:prstGeom>
        </p:spPr>
      </p:pic>
    </p:spTree>
    <p:extLst>
      <p:ext uri="{BB962C8B-B14F-4D97-AF65-F5344CB8AC3E}">
        <p14:creationId xmlns:p14="http://schemas.microsoft.com/office/powerpoint/2010/main" val="801420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dirty="0"/>
              <a:t>What is a protocol ?</a:t>
            </a:r>
          </a:p>
          <a:p>
            <a:r>
              <a:rPr lang="en-IN" dirty="0"/>
              <a:t>Special set of rules that end points in a telecommunication connection use when they communicate. Protocols specify interaction between the communicating entities.</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5DBE1D1-B02E-4ABC-8E00-373D294888A7}"/>
              </a:ext>
            </a:extLst>
          </p:cNvPr>
          <p:cNvGraphicFramePr>
            <a:graphicFrameLocks noGrp="1"/>
          </p:cNvGraphicFramePr>
          <p:nvPr>
            <p:extLst>
              <p:ext uri="{D42A27DB-BD31-4B8C-83A1-F6EECF244321}">
                <p14:modId xmlns:p14="http://schemas.microsoft.com/office/powerpoint/2010/main" val="276663161"/>
              </p:ext>
            </p:extLst>
          </p:nvPr>
        </p:nvGraphicFramePr>
        <p:xfrm>
          <a:off x="1138135" y="2922706"/>
          <a:ext cx="10191944" cy="3402290"/>
        </p:xfrm>
        <a:graphic>
          <a:graphicData uri="http://schemas.openxmlformats.org/drawingml/2006/table">
            <a:tbl>
              <a:tblPr firstRow="1" firstCol="1" bandRow="1">
                <a:tableStyleId>{5C22544A-7EE6-4342-B048-85BDC9FD1C3A}</a:tableStyleId>
              </a:tblPr>
              <a:tblGrid>
                <a:gridCol w="3396938">
                  <a:extLst>
                    <a:ext uri="{9D8B030D-6E8A-4147-A177-3AD203B41FA5}">
                      <a16:colId xmlns:a16="http://schemas.microsoft.com/office/drawing/2014/main" val="1013957747"/>
                    </a:ext>
                  </a:extLst>
                </a:gridCol>
                <a:gridCol w="3396938">
                  <a:extLst>
                    <a:ext uri="{9D8B030D-6E8A-4147-A177-3AD203B41FA5}">
                      <a16:colId xmlns:a16="http://schemas.microsoft.com/office/drawing/2014/main" val="1921445485"/>
                    </a:ext>
                  </a:extLst>
                </a:gridCol>
                <a:gridCol w="3398068">
                  <a:extLst>
                    <a:ext uri="{9D8B030D-6E8A-4147-A177-3AD203B41FA5}">
                      <a16:colId xmlns:a16="http://schemas.microsoft.com/office/drawing/2014/main" val="3054225919"/>
                    </a:ext>
                  </a:extLst>
                </a:gridCol>
              </a:tblGrid>
              <a:tr h="261714">
                <a:tc>
                  <a:txBody>
                    <a:bodyPr/>
                    <a:lstStyle/>
                    <a:p>
                      <a:pPr>
                        <a:spcAft>
                          <a:spcPts val="0"/>
                        </a:spcAft>
                      </a:pPr>
                      <a:r>
                        <a:rPr lang="en-IN" sz="1400">
                          <a:effectLst/>
                        </a:rPr>
                        <a:t>Protocol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Standard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2302379"/>
                  </a:ext>
                </a:extLst>
              </a:tr>
              <a:tr h="1046859">
                <a:tc>
                  <a:txBody>
                    <a:bodyPr/>
                    <a:lstStyle/>
                    <a:p>
                      <a:pPr>
                        <a:spcAft>
                          <a:spcPts val="0"/>
                        </a:spcAft>
                      </a:pPr>
                      <a:r>
                        <a:rPr lang="en-IN" sz="1400">
                          <a:effectLst/>
                        </a:rPr>
                        <a:t>A network protocol defines rules and conventions for communication between network devices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Activity of designing and constructing and maintaining communication system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A standard is a document that specifies something that has the overwhelming support and agreement of the standards making body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881944"/>
                  </a:ext>
                </a:extLst>
              </a:tr>
              <a:tr h="261714">
                <a:tc>
                  <a:txBody>
                    <a:bodyPr/>
                    <a:lstStyle/>
                    <a:p>
                      <a:pPr>
                        <a:spcAft>
                          <a:spcPts val="0"/>
                        </a:spcAft>
                      </a:pPr>
                      <a:r>
                        <a:rPr lang="en-IN" sz="1400">
                          <a:effectLst/>
                        </a:rPr>
                        <a:t>Examples Protocols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standard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661632"/>
                  </a:ext>
                </a:extLst>
              </a:tr>
              <a:tr h="1832003">
                <a:tc>
                  <a:txBody>
                    <a:bodyPr/>
                    <a:lstStyle/>
                    <a:p>
                      <a:pPr marL="342900" lvl="0" indent="-342900">
                        <a:spcAft>
                          <a:spcPts val="0"/>
                        </a:spcAft>
                        <a:buFont typeface="Wingdings" panose="05000000000000000000" pitchFamily="2" charset="2"/>
                        <a:buChar char=""/>
                      </a:pPr>
                      <a:r>
                        <a:rPr lang="en-IN" sz="1400" dirty="0">
                          <a:effectLst/>
                        </a:rPr>
                        <a:t>IP</a:t>
                      </a:r>
                    </a:p>
                    <a:p>
                      <a:pPr marL="342900" lvl="0" indent="-342900">
                        <a:spcAft>
                          <a:spcPts val="0"/>
                        </a:spcAft>
                        <a:buFont typeface="Wingdings" panose="05000000000000000000" pitchFamily="2" charset="2"/>
                        <a:buChar char=""/>
                      </a:pPr>
                      <a:r>
                        <a:rPr lang="en-IN" sz="1400" dirty="0">
                          <a:effectLst/>
                        </a:rPr>
                        <a:t>TCP</a:t>
                      </a:r>
                    </a:p>
                    <a:p>
                      <a:pPr marL="342900" lvl="0" indent="-342900">
                        <a:spcAft>
                          <a:spcPts val="0"/>
                        </a:spcAft>
                        <a:buFont typeface="Wingdings" panose="05000000000000000000" pitchFamily="2" charset="2"/>
                        <a:buChar char=""/>
                      </a:pPr>
                      <a:r>
                        <a:rPr lang="en-IN" sz="1400" dirty="0">
                          <a:effectLst/>
                        </a:rPr>
                        <a:t>UDP</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effectLst/>
                        </a:rPr>
                        <a:t>FTP</a:t>
                      </a:r>
                    </a:p>
                    <a:p>
                      <a:pPr marL="342900" lvl="0" indent="-342900">
                        <a:spcAft>
                          <a:spcPts val="0"/>
                        </a:spcAft>
                        <a:buFont typeface="Wingdings" panose="05000000000000000000" pitchFamily="2" charset="2"/>
                        <a:buChar char=""/>
                      </a:pPr>
                      <a:r>
                        <a:rPr lang="en-IN" sz="1400" dirty="0">
                          <a:effectLst/>
                        </a:rPr>
                        <a:t>HTTP</a:t>
                      </a:r>
                    </a:p>
                    <a:p>
                      <a:pPr marL="342900" lvl="0" indent="-342900">
                        <a:spcAft>
                          <a:spcPts val="0"/>
                        </a:spcAft>
                        <a:buFont typeface="Wingdings" panose="05000000000000000000" pitchFamily="2" charset="2"/>
                        <a:buChar char=""/>
                      </a:pPr>
                      <a:r>
                        <a:rPr lang="en-IN" sz="1400" dirty="0">
                          <a:effectLst/>
                        </a:rPr>
                        <a:t>MQTT</a:t>
                      </a:r>
                    </a:p>
                    <a:p>
                      <a:pPr marL="342900" lvl="0" indent="-342900">
                        <a:spcAft>
                          <a:spcPts val="0"/>
                        </a:spcAft>
                        <a:buFont typeface="Wingdings" panose="05000000000000000000" pitchFamily="2" charset="2"/>
                        <a:buChar cha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COAP</a:t>
                      </a:r>
                    </a:p>
                  </a:txBody>
                  <a:tcPr marL="68580" marR="68580" marT="0" marB="0"/>
                </a:tc>
                <a:tc>
                  <a:txBody>
                    <a:bodyPr/>
                    <a:lstStyle/>
                    <a:p>
                      <a:pPr marL="342900" lvl="0" indent="-342900">
                        <a:spcAft>
                          <a:spcPts val="0"/>
                        </a:spcAft>
                        <a:buFont typeface="Wingdings" panose="05000000000000000000" pitchFamily="2" charset="2"/>
                        <a:buChar char=""/>
                      </a:pPr>
                      <a:r>
                        <a:rPr lang="en-IN" sz="1400">
                          <a:effectLst/>
                        </a:rPr>
                        <a:t>Wi-Fi</a:t>
                      </a:r>
                    </a:p>
                    <a:p>
                      <a:pPr marL="342900" lvl="0" indent="-342900">
                        <a:spcAft>
                          <a:spcPts val="0"/>
                        </a:spcAft>
                        <a:buFont typeface="Wingdings" panose="05000000000000000000" pitchFamily="2" charset="2"/>
                        <a:buChar char=""/>
                      </a:pPr>
                      <a:r>
                        <a:rPr lang="en-IN" sz="1400">
                          <a:effectLst/>
                        </a:rPr>
                        <a:t>Bluetooth</a:t>
                      </a:r>
                    </a:p>
                    <a:p>
                      <a:pPr marL="342900" lvl="0" indent="-342900">
                        <a:spcAft>
                          <a:spcPts val="0"/>
                        </a:spcAft>
                        <a:buFont typeface="Wingdings" panose="05000000000000000000" pitchFamily="2" charset="2"/>
                        <a:buChar char=""/>
                      </a:pPr>
                      <a:r>
                        <a:rPr lang="en-IN" sz="1400">
                          <a:effectLst/>
                        </a:rPr>
                        <a:t>ZigBee</a:t>
                      </a:r>
                    </a:p>
                    <a:p>
                      <a:pPr marL="342900" lvl="0" indent="-342900">
                        <a:spcAft>
                          <a:spcPts val="0"/>
                        </a:spcAft>
                        <a:buFont typeface="Wingdings" panose="05000000000000000000" pitchFamily="2" charset="2"/>
                        <a:buChar char=""/>
                      </a:pPr>
                      <a:r>
                        <a:rPr lang="en-IN" sz="1400">
                          <a:effectLst/>
                        </a:rPr>
                        <a:t>NFC</a:t>
                      </a:r>
                    </a:p>
                    <a:p>
                      <a:pPr marL="342900" lvl="0" indent="-342900">
                        <a:spcAft>
                          <a:spcPts val="0"/>
                        </a:spcAft>
                        <a:buFont typeface="Wingdings" panose="05000000000000000000" pitchFamily="2" charset="2"/>
                        <a:buChar char=""/>
                      </a:pPr>
                      <a:r>
                        <a:rPr lang="en-IN" sz="1400">
                          <a:effectLst/>
                        </a:rPr>
                        <a:t>WiMax</a:t>
                      </a:r>
                    </a:p>
                    <a:p>
                      <a:pPr marL="342900" lvl="0" indent="-342900">
                        <a:spcAft>
                          <a:spcPts val="0"/>
                        </a:spcAft>
                        <a:buFont typeface="Wingdings" panose="05000000000000000000" pitchFamily="2" charset="2"/>
                        <a:buChar char=""/>
                      </a:pPr>
                      <a:r>
                        <a:rPr lang="en-IN" sz="1400">
                          <a:effectLst/>
                        </a:rPr>
                        <a:t>GSM</a:t>
                      </a:r>
                    </a:p>
                    <a:p>
                      <a:pPr marL="342900" lvl="0" indent="-342900">
                        <a:spcAft>
                          <a:spcPts val="0"/>
                        </a:spcAft>
                        <a:buFont typeface="Wingdings" panose="05000000000000000000" pitchFamily="2" charset="2"/>
                        <a:buChar char=""/>
                      </a:pPr>
                      <a:r>
                        <a:rPr lang="en-IN" sz="1400">
                          <a:effectLst/>
                        </a:rPr>
                        <a:t>CDMA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IEEE 802.11 a/b/g (</a:t>
                      </a:r>
                      <a:r>
                        <a:rPr lang="en-IN" sz="1400" dirty="0" err="1">
                          <a:effectLst/>
                        </a:rPr>
                        <a:t>WiFi,Bluetooth</a:t>
                      </a:r>
                      <a:r>
                        <a:rPr lang="en-IN" sz="1400" dirty="0">
                          <a:effectLst/>
                        </a:rPr>
                        <a:t>)</a:t>
                      </a:r>
                    </a:p>
                    <a:p>
                      <a:pPr>
                        <a:spcAft>
                          <a:spcPts val="0"/>
                        </a:spcAft>
                      </a:pPr>
                      <a:r>
                        <a:rPr lang="en-IN" sz="1400" dirty="0">
                          <a:effectLst/>
                        </a:rPr>
                        <a:t>802.15 (</a:t>
                      </a:r>
                      <a:r>
                        <a:rPr lang="en-IN" sz="1400" dirty="0" err="1">
                          <a:effectLst/>
                        </a:rPr>
                        <a:t>ZigBee,NFC,GSM</a:t>
                      </a:r>
                      <a:r>
                        <a:rPr lang="en-IN" sz="1400" dirty="0">
                          <a:effectLst/>
                        </a:rPr>
                        <a:t>)</a:t>
                      </a:r>
                    </a:p>
                    <a:p>
                      <a:pPr>
                        <a:spcAft>
                          <a:spcPts val="0"/>
                        </a:spcAft>
                      </a:pPr>
                      <a:r>
                        <a:rPr lang="en-IN" sz="1400" dirty="0">
                          <a:effectLst/>
                        </a:rPr>
                        <a:t>802.16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682275"/>
                  </a:ext>
                </a:extLst>
              </a:tr>
            </a:tbl>
          </a:graphicData>
        </a:graphic>
      </p:graphicFrame>
    </p:spTree>
    <p:extLst>
      <p:ext uri="{BB962C8B-B14F-4D97-AF65-F5344CB8AC3E}">
        <p14:creationId xmlns:p14="http://schemas.microsoft.com/office/powerpoint/2010/main" val="108599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IoT end node/device requirements</a:t>
            </a:r>
          </a:p>
          <a:p>
            <a:pPr lvl="1"/>
            <a:r>
              <a:rPr lang="en-IN" sz="10800" dirty="0">
                <a:latin typeface="Arial" panose="020B0604020202020204" pitchFamily="34" charset="0"/>
                <a:cs typeface="Arial" panose="020B0604020202020204" pitchFamily="34" charset="0"/>
              </a:rPr>
              <a:t>Scalable</a:t>
            </a:r>
          </a:p>
          <a:p>
            <a:pPr lvl="1"/>
            <a:r>
              <a:rPr lang="en-IN" sz="10800" dirty="0">
                <a:latin typeface="Arial" panose="020B0604020202020204" pitchFamily="34" charset="0"/>
                <a:cs typeface="Arial" panose="020B0604020202020204" pitchFamily="34" charset="0"/>
              </a:rPr>
              <a:t>Secure</a:t>
            </a:r>
          </a:p>
          <a:p>
            <a:pPr lvl="1"/>
            <a:r>
              <a:rPr lang="en-IN" sz="10800" dirty="0">
                <a:latin typeface="Arial" panose="020B0604020202020204" pitchFamily="34" charset="0"/>
                <a:cs typeface="Arial" panose="020B0604020202020204" pitchFamily="34" charset="0"/>
              </a:rPr>
              <a:t>End node addressability</a:t>
            </a:r>
          </a:p>
          <a:p>
            <a:pPr lvl="1"/>
            <a:r>
              <a:rPr lang="en-IN" sz="10800" dirty="0">
                <a:latin typeface="Arial" panose="020B0604020202020204" pitchFamily="34" charset="0"/>
                <a:cs typeface="Arial" panose="020B0604020202020204" pitchFamily="34" charset="0"/>
              </a:rPr>
              <a:t>Low power</a:t>
            </a:r>
          </a:p>
          <a:p>
            <a:pPr lvl="1"/>
            <a:r>
              <a:rPr lang="en-IN" sz="10800" dirty="0">
                <a:latin typeface="Arial" panose="020B0604020202020204" pitchFamily="34" charset="0"/>
                <a:cs typeface="Arial" panose="020B0604020202020204" pitchFamily="34" charset="0"/>
              </a:rPr>
              <a:t>Limited memory</a:t>
            </a:r>
          </a:p>
          <a:p>
            <a:pPr lvl="1"/>
            <a:r>
              <a:rPr lang="en-IN" sz="10800" dirty="0">
                <a:latin typeface="Arial" panose="020B0604020202020204" pitchFamily="34" charset="0"/>
                <a:cs typeface="Arial" panose="020B0604020202020204" pitchFamily="34" charset="0"/>
              </a:rPr>
              <a:t>Low cost</a:t>
            </a:r>
          </a:p>
          <a:p>
            <a:pPr lvl="1"/>
            <a:r>
              <a:rPr lang="en-IN" sz="10800" dirty="0">
                <a:latin typeface="Arial" panose="020B0604020202020204" pitchFamily="34" charset="0"/>
                <a:cs typeface="Arial" panose="020B0604020202020204" pitchFamily="34" charset="0"/>
              </a:rPr>
              <a:t>Lightweight connection</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6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Communication Technologies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ZigBee</a:t>
            </a:r>
          </a:p>
          <a:p>
            <a:r>
              <a:rPr lang="en-IN" sz="11200" dirty="0">
                <a:latin typeface="Arial" panose="020B0604020202020204" pitchFamily="34" charset="0"/>
                <a:cs typeface="Arial" panose="020B0604020202020204" pitchFamily="34" charset="0"/>
              </a:rPr>
              <a:t>Z-wave</a:t>
            </a:r>
          </a:p>
          <a:p>
            <a:r>
              <a:rPr lang="en-IN" sz="11200" dirty="0">
                <a:latin typeface="Arial" panose="020B0604020202020204" pitchFamily="34" charset="0"/>
                <a:cs typeface="Arial" panose="020B0604020202020204" pitchFamily="34" charset="0"/>
              </a:rPr>
              <a:t>Bluetooth</a:t>
            </a:r>
          </a:p>
          <a:p>
            <a:r>
              <a:rPr lang="en-IN" sz="11200" dirty="0">
                <a:latin typeface="Arial" panose="020B0604020202020204" pitchFamily="34" charset="0"/>
                <a:cs typeface="Arial" panose="020B0604020202020204" pitchFamily="34" charset="0"/>
              </a:rPr>
              <a:t>Bluetooth Low Energy (BLE)</a:t>
            </a:r>
          </a:p>
          <a:p>
            <a:r>
              <a:rPr lang="en-IN" sz="11200" dirty="0">
                <a:latin typeface="Arial" panose="020B0604020202020204" pitchFamily="34" charset="0"/>
                <a:cs typeface="Arial" panose="020B0604020202020204" pitchFamily="34" charset="0"/>
              </a:rPr>
              <a:t>Wi-Fi</a:t>
            </a:r>
          </a:p>
          <a:p>
            <a:r>
              <a:rPr lang="en-IN" sz="11200" dirty="0">
                <a:latin typeface="Arial" panose="020B0604020202020204" pitchFamily="34" charset="0"/>
                <a:cs typeface="Arial" panose="020B0604020202020204" pitchFamily="34" charset="0"/>
              </a:rPr>
              <a:t>Cellular</a:t>
            </a:r>
          </a:p>
          <a:p>
            <a:r>
              <a:rPr lang="en-IN" sz="11200" dirty="0">
                <a:latin typeface="Arial" panose="020B0604020202020204" pitchFamily="34" charset="0"/>
                <a:cs typeface="Arial" panose="020B0604020202020204" pitchFamily="34" charset="0"/>
              </a:rPr>
              <a:t>6LowPAN</a:t>
            </a:r>
          </a:p>
          <a:p>
            <a:r>
              <a:rPr lang="en-IN" sz="11200" dirty="0" err="1">
                <a:latin typeface="Arial" panose="020B0604020202020204" pitchFamily="34" charset="0"/>
                <a:cs typeface="Arial" panose="020B0604020202020204" pitchFamily="34" charset="0"/>
              </a:rPr>
              <a:t>LoRaWAN</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32" y="-7412"/>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8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9600" dirty="0">
                <a:latin typeface="Arial" panose="020B0604020202020204" pitchFamily="34" charset="0"/>
                <a:cs typeface="Arial" panose="020B0604020202020204" pitchFamily="34" charset="0"/>
              </a:rPr>
              <a:t>ZigBee</a:t>
            </a:r>
          </a:p>
          <a:p>
            <a:pPr lvl="1"/>
            <a:r>
              <a:rPr lang="en-IN" sz="9600" dirty="0">
                <a:latin typeface="Arial" panose="020B0604020202020204" pitchFamily="34" charset="0"/>
                <a:cs typeface="Arial" panose="020B0604020202020204" pitchFamily="34" charset="0"/>
              </a:rPr>
              <a:t>Low data </a:t>
            </a:r>
            <a:r>
              <a:rPr lang="en-IN" sz="9600" dirty="0" err="1">
                <a:latin typeface="Arial" panose="020B0604020202020204" pitchFamily="34" charset="0"/>
                <a:cs typeface="Arial" panose="020B0604020202020204" pitchFamily="34" charset="0"/>
              </a:rPr>
              <a:t>rate,Low</a:t>
            </a:r>
            <a:r>
              <a:rPr lang="en-IN" sz="9600" dirty="0">
                <a:latin typeface="Arial" panose="020B0604020202020204" pitchFamily="34" charset="0"/>
                <a:cs typeface="Arial" panose="020B0604020202020204" pitchFamily="34" charset="0"/>
              </a:rPr>
              <a:t> power </a:t>
            </a:r>
            <a:r>
              <a:rPr lang="en-IN" sz="9600" dirty="0" err="1">
                <a:latin typeface="Arial" panose="020B0604020202020204" pitchFamily="34" charset="0"/>
                <a:cs typeface="Arial" panose="020B0604020202020204" pitchFamily="34" charset="0"/>
              </a:rPr>
              <a:t>consumption,Small</a:t>
            </a:r>
            <a:r>
              <a:rPr lang="en-IN" sz="9600" dirty="0">
                <a:latin typeface="Arial" panose="020B0604020202020204" pitchFamily="34" charset="0"/>
                <a:cs typeface="Arial" panose="020B0604020202020204" pitchFamily="34" charset="0"/>
              </a:rPr>
              <a:t> pocket </a:t>
            </a:r>
            <a:r>
              <a:rPr lang="en-IN" sz="9600" dirty="0" err="1">
                <a:latin typeface="Arial" panose="020B0604020202020204" pitchFamily="34" charset="0"/>
                <a:cs typeface="Arial" panose="020B0604020202020204" pitchFamily="34" charset="0"/>
              </a:rPr>
              <a:t>devices,Unlicensed</a:t>
            </a:r>
            <a:r>
              <a:rPr lang="en-IN" sz="9600" dirty="0">
                <a:latin typeface="Arial" panose="020B0604020202020204" pitchFamily="34" charset="0"/>
                <a:cs typeface="Arial" panose="020B0604020202020204" pitchFamily="34" charset="0"/>
              </a:rPr>
              <a:t> bands</a:t>
            </a:r>
          </a:p>
          <a:p>
            <a:r>
              <a:rPr lang="en-IN" sz="9600" dirty="0">
                <a:latin typeface="Arial" panose="020B0604020202020204" pitchFamily="34" charset="0"/>
                <a:cs typeface="Arial" panose="020B0604020202020204" pitchFamily="34" charset="0"/>
              </a:rPr>
              <a:t>Bands (ISM – The industrial, scientific, and medical radio band)</a:t>
            </a:r>
          </a:p>
          <a:p>
            <a:pPr lvl="1"/>
            <a:r>
              <a:rPr lang="en-IN" sz="9600" dirty="0">
                <a:latin typeface="Arial" panose="020B0604020202020204" pitchFamily="34" charset="0"/>
                <a:cs typeface="Arial" panose="020B0604020202020204" pitchFamily="34" charset="0"/>
              </a:rPr>
              <a:t>ISM 2.4 GHz Global band at 250 kbps</a:t>
            </a:r>
          </a:p>
          <a:p>
            <a:pPr lvl="1"/>
            <a:r>
              <a:rPr lang="en-IN" sz="9600" dirty="0">
                <a:latin typeface="Arial" panose="020B0604020202020204" pitchFamily="34" charset="0"/>
                <a:cs typeface="Arial" panose="020B0604020202020204" pitchFamily="34" charset="0"/>
              </a:rPr>
              <a:t>868 MHz European band at 20 kbps</a:t>
            </a:r>
          </a:p>
          <a:p>
            <a:pPr lvl="1"/>
            <a:r>
              <a:rPr lang="en-IN" sz="9600" dirty="0">
                <a:latin typeface="Arial" panose="020B0604020202020204" pitchFamily="34" charset="0"/>
                <a:cs typeface="Arial" panose="020B0604020202020204" pitchFamily="34" charset="0"/>
              </a:rPr>
              <a:t>915 MHz North American band at 40 kbps</a:t>
            </a:r>
          </a:p>
          <a:p>
            <a:pPr lvl="1"/>
            <a:r>
              <a:rPr lang="en-IN" sz="9600" dirty="0">
                <a:latin typeface="Arial" panose="020B0604020202020204" pitchFamily="34" charset="0"/>
                <a:cs typeface="Arial" panose="020B0604020202020204" pitchFamily="34" charset="0"/>
              </a:rPr>
              <a:t>Range is very low – 100 to 300 </a:t>
            </a:r>
            <a:r>
              <a:rPr lang="en-IN" sz="9600" dirty="0" err="1">
                <a:latin typeface="Arial" panose="020B0604020202020204" pitchFamily="34" charset="0"/>
                <a:cs typeface="Arial" panose="020B0604020202020204" pitchFamily="34" charset="0"/>
              </a:rPr>
              <a:t>ft</a:t>
            </a:r>
            <a:endParaRPr lang="en-IN" sz="9600" dirty="0">
              <a:latin typeface="Arial" panose="020B0604020202020204" pitchFamily="34" charset="0"/>
              <a:cs typeface="Arial" panose="020B0604020202020204" pitchFamily="34" charset="0"/>
            </a:endParaRPr>
          </a:p>
          <a:p>
            <a:pPr marL="228600" lvl="1">
              <a:spcBef>
                <a:spcPts val="1000"/>
              </a:spcBef>
            </a:pPr>
            <a:r>
              <a:rPr lang="en-IN" sz="9600" dirty="0">
                <a:latin typeface="Arial" panose="020B0604020202020204" pitchFamily="34" charset="0"/>
                <a:cs typeface="Arial" panose="020B0604020202020204" pitchFamily="34" charset="0"/>
              </a:rPr>
              <a:t>Topologies</a:t>
            </a:r>
          </a:p>
          <a:p>
            <a:pPr lvl="1"/>
            <a:r>
              <a:rPr lang="en-IN" sz="9600" dirty="0" err="1">
                <a:latin typeface="Arial" panose="020B0604020202020204" pitchFamily="34" charset="0"/>
                <a:cs typeface="Arial" panose="020B0604020202020204" pitchFamily="34" charset="0"/>
              </a:rPr>
              <a:t>Mesh,Star,One</a:t>
            </a:r>
            <a:r>
              <a:rPr lang="en-IN" sz="9600" dirty="0">
                <a:latin typeface="Arial" panose="020B0604020202020204" pitchFamily="34" charset="0"/>
                <a:cs typeface="Arial" panose="020B0604020202020204" pitchFamily="34" charset="0"/>
              </a:rPr>
              <a:t> to One</a:t>
            </a:r>
          </a:p>
          <a:p>
            <a:pPr marL="228600" lvl="1">
              <a:spcBef>
                <a:spcPts val="1000"/>
              </a:spcBef>
            </a:pPr>
            <a:r>
              <a:rPr lang="en-IN" sz="9600" dirty="0">
                <a:latin typeface="Arial" panose="020B0604020202020204" pitchFamily="34" charset="0"/>
                <a:cs typeface="Arial" panose="020B0604020202020204" pitchFamily="34" charset="0"/>
              </a:rPr>
              <a:t>Usage</a:t>
            </a:r>
          </a:p>
          <a:p>
            <a:pPr lvl="1"/>
            <a:r>
              <a:rPr lang="en-IN" sz="9600" dirty="0">
                <a:latin typeface="Arial" panose="020B0604020202020204" pitchFamily="34" charset="0"/>
                <a:cs typeface="Arial" panose="020B0604020202020204" pitchFamily="34" charset="0"/>
              </a:rPr>
              <a:t>Building </a:t>
            </a:r>
            <a:r>
              <a:rPr lang="en-IN" sz="9600" dirty="0" err="1">
                <a:latin typeface="Arial" panose="020B0604020202020204" pitchFamily="34" charset="0"/>
                <a:cs typeface="Arial" panose="020B0604020202020204" pitchFamily="34" charset="0"/>
              </a:rPr>
              <a:t>automation,Health</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care,Asset</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management,Consumer</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electronics,Lawn</a:t>
            </a:r>
            <a:r>
              <a:rPr lang="en-IN" sz="9600" dirty="0">
                <a:latin typeface="Arial" panose="020B0604020202020204" pitchFamily="34" charset="0"/>
                <a:cs typeface="Arial" panose="020B0604020202020204" pitchFamily="34" charset="0"/>
              </a:rPr>
              <a:t> and garden irrigation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5B9811-02FE-4879-A0C2-25023CA0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576" y="3429000"/>
            <a:ext cx="3291662" cy="1721356"/>
          </a:xfrm>
          <a:prstGeom prst="rect">
            <a:avLst/>
          </a:prstGeom>
        </p:spPr>
      </p:pic>
    </p:spTree>
    <p:extLst>
      <p:ext uri="{BB962C8B-B14F-4D97-AF65-F5344CB8AC3E}">
        <p14:creationId xmlns:p14="http://schemas.microsoft.com/office/powerpoint/2010/main" val="28104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A962E29-A65D-48EB-B767-6608FAB5D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1" y="2049526"/>
            <a:ext cx="2496037" cy="2858376"/>
          </a:xfrm>
          <a:prstGeom prst="rect">
            <a:avLst/>
          </a:prstGeom>
        </p:spPr>
      </p:pic>
      <p:pic>
        <p:nvPicPr>
          <p:cNvPr id="13" name="Picture 12">
            <a:extLst>
              <a:ext uri="{FF2B5EF4-FFF2-40B4-BE49-F238E27FC236}">
                <a16:creationId xmlns:a16="http://schemas.microsoft.com/office/drawing/2014/main" id="{49FB4DEA-7064-49FB-AD6A-3E68DB140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220" y="1720660"/>
            <a:ext cx="7977674" cy="4301233"/>
          </a:xfrm>
          <a:prstGeom prst="rect">
            <a:avLst/>
          </a:prstGeom>
        </p:spPr>
      </p:pic>
    </p:spTree>
    <p:extLst>
      <p:ext uri="{BB962C8B-B14F-4D97-AF65-F5344CB8AC3E}">
        <p14:creationId xmlns:p14="http://schemas.microsoft.com/office/powerpoint/2010/main" val="600313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Refrigerator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Refrigerator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3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568C8C-5092-4AF0-871C-9E9495037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80" y="1720660"/>
            <a:ext cx="10002416" cy="4272658"/>
          </a:xfrm>
          <a:prstGeom prst="rect">
            <a:avLst/>
          </a:prstGeom>
        </p:spPr>
      </p:pic>
    </p:spTree>
    <p:extLst>
      <p:ext uri="{BB962C8B-B14F-4D97-AF65-F5344CB8AC3E}">
        <p14:creationId xmlns:p14="http://schemas.microsoft.com/office/powerpoint/2010/main" val="1806406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4C70E19-2DF1-4C75-9709-8CCA4BB51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24" y="1690689"/>
            <a:ext cx="9815805" cy="4733145"/>
          </a:xfrm>
          <a:prstGeom prst="rect">
            <a:avLst/>
          </a:prstGeom>
        </p:spPr>
      </p:pic>
    </p:spTree>
    <p:extLst>
      <p:ext uri="{BB962C8B-B14F-4D97-AF65-F5344CB8AC3E}">
        <p14:creationId xmlns:p14="http://schemas.microsoft.com/office/powerpoint/2010/main" val="4034003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ISM bands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2013218"/>
            <a:ext cx="10500360" cy="4163745"/>
          </a:xfrm>
        </p:spPr>
        <p:txBody>
          <a:bodyPr>
            <a:normAutofit/>
          </a:bodyPr>
          <a:lstStyle/>
          <a:p>
            <a:pPr marL="457200" lvl="1"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764" y="665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ED9482-6966-41C6-8A2C-BBDC26D9F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6756"/>
            <a:ext cx="10386646" cy="5214719"/>
          </a:xfrm>
          <a:prstGeom prst="rect">
            <a:avLst/>
          </a:prstGeom>
        </p:spPr>
      </p:pic>
    </p:spTree>
    <p:extLst>
      <p:ext uri="{BB962C8B-B14F-4D97-AF65-F5344CB8AC3E}">
        <p14:creationId xmlns:p14="http://schemas.microsoft.com/office/powerpoint/2010/main" val="287913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 - Network</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lvl="1"/>
            <a:r>
              <a:rPr lang="en-IN" dirty="0">
                <a:latin typeface="Arial" panose="020B0604020202020204" pitchFamily="34" charset="0"/>
                <a:cs typeface="Arial" panose="020B0604020202020204" pitchFamily="34" charset="0"/>
              </a:rPr>
              <a:t>Network topology</a:t>
            </a:r>
          </a:p>
          <a:p>
            <a:pPr marL="0" lvl="1" indent="0">
              <a:spcBef>
                <a:spcPts val="1000"/>
              </a:spcBef>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C784CF1-EFF5-410C-8DCF-E6FF707E9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2600324"/>
            <a:ext cx="9748911" cy="3350309"/>
          </a:xfrm>
          <a:prstGeom prst="rect">
            <a:avLst/>
          </a:prstGeom>
        </p:spPr>
      </p:pic>
    </p:spTree>
    <p:extLst>
      <p:ext uri="{BB962C8B-B14F-4D97-AF65-F5344CB8AC3E}">
        <p14:creationId xmlns:p14="http://schemas.microsoft.com/office/powerpoint/2010/main" val="2419248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Z-Wave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Z-Wave</a:t>
            </a:r>
          </a:p>
          <a:p>
            <a:pPr lvl="1"/>
            <a:r>
              <a:rPr lang="en-IN" sz="10800" dirty="0">
                <a:latin typeface="Arial" panose="020B0604020202020204" pitchFamily="34" charset="0"/>
                <a:cs typeface="Arial" panose="020B0604020202020204" pitchFamily="34" charset="0"/>
              </a:rPr>
              <a:t>Oriented towards residential control and automation market</a:t>
            </a:r>
          </a:p>
          <a:p>
            <a:r>
              <a:rPr lang="en-IN" sz="11200" dirty="0">
                <a:latin typeface="Arial" panose="020B0604020202020204" pitchFamily="34" charset="0"/>
                <a:cs typeface="Arial" panose="020B0604020202020204" pitchFamily="34" charset="0"/>
              </a:rPr>
              <a:t>Bands</a:t>
            </a:r>
          </a:p>
          <a:p>
            <a:pPr lvl="1"/>
            <a:r>
              <a:rPr lang="en-IN" sz="10800" dirty="0">
                <a:latin typeface="Arial" panose="020B0604020202020204" pitchFamily="34" charset="0"/>
                <a:cs typeface="Arial" panose="020B0604020202020204" pitchFamily="34" charset="0"/>
              </a:rPr>
              <a:t>Works in sub Giga hertz frequency band – 900 MHz,100 kbps</a:t>
            </a:r>
          </a:p>
          <a:p>
            <a:pPr lvl="1"/>
            <a:r>
              <a:rPr lang="en-IN" sz="10800" dirty="0">
                <a:latin typeface="Arial" panose="020B0604020202020204" pitchFamily="34" charset="0"/>
                <a:cs typeface="Arial" panose="020B0604020202020204" pitchFamily="34" charset="0"/>
              </a:rPr>
              <a:t>Can have a maximum of 232 nodes</a:t>
            </a:r>
          </a:p>
          <a:p>
            <a:pPr marL="228600" lvl="1">
              <a:spcBef>
                <a:spcPts val="1000"/>
              </a:spcBef>
            </a:pPr>
            <a:r>
              <a:rPr lang="en-IN" sz="11200" dirty="0">
                <a:latin typeface="Arial" panose="020B0604020202020204" pitchFamily="34" charset="0"/>
                <a:cs typeface="Arial" panose="020B0604020202020204" pitchFamily="34" charset="0"/>
              </a:rPr>
              <a:t>Topologies</a:t>
            </a:r>
          </a:p>
          <a:p>
            <a:pPr lvl="1"/>
            <a:r>
              <a:rPr lang="en-IN" sz="10800" dirty="0">
                <a:latin typeface="Arial" panose="020B0604020202020204" pitchFamily="34" charset="0"/>
                <a:cs typeface="Arial" panose="020B0604020202020204" pitchFamily="34" charset="0"/>
              </a:rPr>
              <a:t>Operates on mesh network architecture with one primary and multiple secondary controllers</a:t>
            </a:r>
          </a:p>
          <a:p>
            <a:pPr lvl="1"/>
            <a:r>
              <a:rPr lang="en-IN" sz="10800" dirty="0">
                <a:latin typeface="Arial" panose="020B0604020202020204" pitchFamily="34" charset="0"/>
                <a:cs typeface="Arial" panose="020B0604020202020204" pitchFamily="34" charset="0"/>
              </a:rPr>
              <a:t>USP is interoperability</a:t>
            </a: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8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Bluetooth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a:t>
            </a:r>
          </a:p>
          <a:p>
            <a:pPr lvl="1"/>
            <a:r>
              <a:rPr lang="en-IN" sz="10800" dirty="0">
                <a:latin typeface="Arial" panose="020B0604020202020204" pitchFamily="34" charset="0"/>
                <a:cs typeface="Arial" panose="020B0604020202020204" pitchFamily="34" charset="0"/>
              </a:rPr>
              <a:t>Open standard for development of Personal Area Network (PAN)</a:t>
            </a:r>
          </a:p>
          <a:p>
            <a:pPr lvl="1"/>
            <a:r>
              <a:rPr lang="en-IN" sz="10800" dirty="0">
                <a:latin typeface="Arial" panose="020B0604020202020204" pitchFamily="34" charset="0"/>
                <a:cs typeface="Arial" panose="020B0604020202020204" pitchFamily="34" charset="0"/>
              </a:rPr>
              <a:t>Low </a:t>
            </a:r>
            <a:r>
              <a:rPr lang="en-IN" sz="10800" dirty="0" err="1">
                <a:latin typeface="Arial" panose="020B0604020202020204" pitchFamily="34" charset="0"/>
                <a:cs typeface="Arial" panose="020B0604020202020204" pitchFamily="34" charset="0"/>
              </a:rPr>
              <a:t>cost,low</a:t>
            </a:r>
            <a:r>
              <a:rPr lang="en-IN" sz="10800" dirty="0">
                <a:latin typeface="Arial" panose="020B0604020202020204" pitchFamily="34" charset="0"/>
                <a:cs typeface="Arial" panose="020B0604020202020204" pitchFamily="34" charset="0"/>
              </a:rPr>
              <a:t> power, short range (with in 10 meters)</a:t>
            </a:r>
          </a:p>
          <a:p>
            <a:pPr lvl="1"/>
            <a:r>
              <a:rPr lang="en-IN" sz="10800" dirty="0">
                <a:latin typeface="Arial" panose="020B0604020202020204" pitchFamily="34" charset="0"/>
                <a:cs typeface="Arial" panose="020B0604020202020204" pitchFamily="34" charset="0"/>
              </a:rPr>
              <a:t>Bluetooth enabled device can exchange information (transfer data) with other </a:t>
            </a:r>
            <a:r>
              <a:rPr lang="en-IN" sz="10800" dirty="0" err="1">
                <a:latin typeface="Arial" panose="020B0604020202020204" pitchFamily="34" charset="0"/>
                <a:cs typeface="Arial" panose="020B0604020202020204" pitchFamily="34" charset="0"/>
              </a:rPr>
              <a:t>bluetooth</a:t>
            </a:r>
            <a:r>
              <a:rPr lang="en-IN" sz="10800" dirty="0">
                <a:latin typeface="Arial" panose="020B0604020202020204" pitchFamily="34" charset="0"/>
                <a:cs typeface="Arial" panose="020B0604020202020204" pitchFamily="34" charset="0"/>
              </a:rPr>
              <a:t> device over a radio</a:t>
            </a:r>
          </a:p>
          <a:p>
            <a:pPr lvl="1"/>
            <a:r>
              <a:rPr lang="en-IN" sz="10800" dirty="0">
                <a:latin typeface="Arial" panose="020B0604020202020204" pitchFamily="34" charset="0"/>
                <a:cs typeface="Arial" panose="020B0604020202020204" pitchFamily="34" charset="0"/>
              </a:rPr>
              <a:t>Bluetooth helps in creating small network of devices that are close to one another</a:t>
            </a:r>
          </a:p>
          <a:p>
            <a:pPr marL="228600" lvl="1">
              <a:spcBef>
                <a:spcPts val="1000"/>
              </a:spcBef>
            </a:pPr>
            <a:r>
              <a:rPr lang="en-IN" sz="11200" dirty="0">
                <a:latin typeface="Arial" panose="020B0604020202020204" pitchFamily="34" charset="0"/>
                <a:cs typeface="Arial" panose="020B0604020202020204" pitchFamily="34" charset="0"/>
              </a:rPr>
              <a:t>Bluetooth Low Energy (BLE)</a:t>
            </a:r>
          </a:p>
          <a:p>
            <a:pPr marL="685800" lvl="2">
              <a:spcBef>
                <a:spcPts val="1000"/>
              </a:spcBef>
            </a:pPr>
            <a:r>
              <a:rPr lang="en-IN" sz="10800" dirty="0">
                <a:latin typeface="Arial" panose="020B0604020202020204" pitchFamily="34" charset="0"/>
                <a:cs typeface="Arial" panose="020B0604020202020204" pitchFamily="34" charset="0"/>
              </a:rPr>
              <a:t>Integral part of Bluetooth specification from Bluetooth V4.0 onwards</a:t>
            </a:r>
          </a:p>
          <a:p>
            <a:pPr marL="685800" lvl="2">
              <a:spcBef>
                <a:spcPts val="1000"/>
              </a:spcBef>
            </a:pPr>
            <a:r>
              <a:rPr lang="en-IN" sz="10800" dirty="0">
                <a:latin typeface="Arial" panose="020B0604020202020204" pitchFamily="34" charset="0"/>
                <a:cs typeface="Arial" panose="020B0604020202020204" pitchFamily="34" charset="0"/>
              </a:rPr>
              <a:t>Low power consumption</a:t>
            </a:r>
          </a:p>
          <a:p>
            <a:pPr marL="685800" lvl="2">
              <a:spcBef>
                <a:spcPts val="1000"/>
              </a:spcBef>
            </a:pPr>
            <a:r>
              <a:rPr lang="en-IN" sz="10800" dirty="0">
                <a:latin typeface="Arial" panose="020B0604020202020204" pitchFamily="34" charset="0"/>
                <a:cs typeface="Arial" panose="020B0604020202020204" pitchFamily="34" charset="0"/>
              </a:rPr>
              <a:t>Wearables, home automation, Health and wellness, Sports and fitness</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158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 Tooth Low Energy</a:t>
            </a:r>
          </a:p>
          <a:p>
            <a:pPr lvl="1"/>
            <a:r>
              <a:rPr lang="en-IN" sz="10800" dirty="0">
                <a:latin typeface="Arial" panose="020B0604020202020204" pitchFamily="34" charset="0"/>
                <a:cs typeface="Arial" panose="020B0604020202020204" pitchFamily="34" charset="0"/>
              </a:rPr>
              <a:t>Integral part of Bluetooth core specification from v4.0 onwards</a:t>
            </a:r>
          </a:p>
          <a:p>
            <a:pPr lvl="1"/>
            <a:r>
              <a:rPr lang="en-IN" sz="10800" dirty="0">
                <a:latin typeface="Arial" panose="020B0604020202020204" pitchFamily="34" charset="0"/>
                <a:cs typeface="Arial" panose="020B0604020202020204" pitchFamily="34" charset="0"/>
              </a:rPr>
              <a:t>Range : ~150 </a:t>
            </a:r>
            <a:r>
              <a:rPr lang="en-IN" sz="10800" dirty="0" err="1">
                <a:latin typeface="Arial" panose="020B0604020202020204" pitchFamily="34" charset="0"/>
                <a:cs typeface="Arial" panose="020B0604020202020204" pitchFamily="34" charset="0"/>
              </a:rPr>
              <a:t>mtrs</a:t>
            </a:r>
            <a:r>
              <a:rPr lang="en-IN" sz="10800" dirty="0">
                <a:latin typeface="Arial" panose="020B0604020202020204" pitchFamily="34" charset="0"/>
                <a:cs typeface="Arial" panose="020B0604020202020204" pitchFamily="34" charset="0"/>
              </a:rPr>
              <a:t> open field</a:t>
            </a:r>
          </a:p>
          <a:p>
            <a:pPr lvl="1"/>
            <a:r>
              <a:rPr lang="en-IN" sz="10800" dirty="0">
                <a:latin typeface="Arial" panose="020B0604020202020204" pitchFamily="34" charset="0"/>
                <a:cs typeface="Arial" panose="020B0604020202020204" pitchFamily="34" charset="0"/>
              </a:rPr>
              <a:t>Output power: ~10 </a:t>
            </a:r>
            <a:r>
              <a:rPr lang="en-IN" sz="10800" dirty="0" err="1">
                <a:latin typeface="Arial" panose="020B0604020202020204" pitchFamily="34" charset="0"/>
                <a:cs typeface="Arial" panose="020B0604020202020204" pitchFamily="34" charset="0"/>
              </a:rPr>
              <a:t>mW</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Max Current: ~15 mA</a:t>
            </a:r>
          </a:p>
          <a:p>
            <a:pPr lvl="1"/>
            <a:r>
              <a:rPr lang="en-IN" sz="10800" dirty="0">
                <a:latin typeface="Arial" panose="020B0604020202020204" pitchFamily="34" charset="0"/>
                <a:cs typeface="Arial" panose="020B0604020202020204" pitchFamily="34" charset="0"/>
              </a:rPr>
              <a:t>Topology: Star</a:t>
            </a:r>
          </a:p>
          <a:p>
            <a:pPr lvl="1"/>
            <a:r>
              <a:rPr lang="en-IN" sz="10800" dirty="0">
                <a:latin typeface="Arial" panose="020B0604020202020204" pitchFamily="34" charset="0"/>
                <a:cs typeface="Arial" panose="020B0604020202020204" pitchFamily="34" charset="0"/>
              </a:rPr>
              <a:t>Connection : &gt;2 </a:t>
            </a:r>
            <a:r>
              <a:rPr lang="en-IN" sz="10800" dirty="0" err="1">
                <a:latin typeface="Arial" panose="020B0604020202020204" pitchFamily="34" charset="0"/>
                <a:cs typeface="Arial" panose="020B0604020202020204" pitchFamily="34" charset="0"/>
              </a:rPr>
              <a:t>billlon</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Modulation : GFSK @2.4 GHz</a:t>
            </a:r>
          </a:p>
          <a:p>
            <a:pPr lvl="1"/>
            <a:r>
              <a:rPr lang="en-IN" sz="10800" dirty="0">
                <a:latin typeface="Arial" panose="020B0604020202020204" pitchFamily="34" charset="0"/>
                <a:cs typeface="Arial" panose="020B0604020202020204" pitchFamily="34" charset="0"/>
              </a:rPr>
              <a:t>Security : 128 bit AES CCM</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5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 - 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sz="3100" b="1" dirty="0">
                <a:latin typeface="Arial" panose="020B0604020202020204" pitchFamily="34" charset="0"/>
                <a:cs typeface="Arial" panose="020B0604020202020204" pitchFamily="34" charset="0"/>
              </a:rPr>
              <a:t>BLE and Bluetooth Tooth applications</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CAFE97-8DAC-470F-B534-61EBC6B0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01583"/>
            <a:ext cx="10329428" cy="4000500"/>
          </a:xfrm>
          <a:prstGeom prst="rect">
            <a:avLst/>
          </a:prstGeom>
        </p:spPr>
      </p:pic>
    </p:spTree>
    <p:extLst>
      <p:ext uri="{BB962C8B-B14F-4D97-AF65-F5344CB8AC3E}">
        <p14:creationId xmlns:p14="http://schemas.microsoft.com/office/powerpoint/2010/main" val="1842224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Wi-Fi</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Wi-Fi</a:t>
            </a:r>
          </a:p>
          <a:p>
            <a:pPr lvl="1"/>
            <a:r>
              <a:rPr lang="en-IN" sz="10800" dirty="0">
                <a:latin typeface="Arial" panose="020B0604020202020204" pitchFamily="34" charset="0"/>
                <a:cs typeface="Arial" panose="020B0604020202020204" pitchFamily="34" charset="0"/>
              </a:rPr>
              <a:t>Widely used</a:t>
            </a:r>
          </a:p>
          <a:p>
            <a:pPr lvl="1"/>
            <a:r>
              <a:rPr lang="en-IN" sz="10800" dirty="0">
                <a:latin typeface="Arial" panose="020B0604020202020204" pitchFamily="34" charset="0"/>
                <a:cs typeface="Arial" panose="020B0604020202020204" pitchFamily="34" charset="0"/>
              </a:rPr>
              <a:t>Standard – 802.11 n</a:t>
            </a:r>
          </a:p>
          <a:p>
            <a:pPr lvl="1"/>
            <a:r>
              <a:rPr lang="en-IN" sz="10800" dirty="0">
                <a:latin typeface="Arial" panose="020B0604020202020204" pitchFamily="34" charset="0"/>
                <a:cs typeface="Arial" panose="020B0604020202020204" pitchFamily="34" charset="0"/>
              </a:rPr>
              <a:t>Frequencies – 2.4 to 5 GHz </a:t>
            </a:r>
          </a:p>
          <a:p>
            <a:pPr lvl="1"/>
            <a:r>
              <a:rPr lang="en-IN" sz="10800" dirty="0">
                <a:latin typeface="Arial" panose="020B0604020202020204" pitchFamily="34" charset="0"/>
                <a:cs typeface="Arial" panose="020B0604020202020204" pitchFamily="34" charset="0"/>
              </a:rPr>
              <a:t>Range – 50 m</a:t>
            </a:r>
          </a:p>
          <a:p>
            <a:pPr lvl="1"/>
            <a:r>
              <a:rPr lang="en-IN" sz="10800" dirty="0">
                <a:latin typeface="Arial" panose="020B0604020202020204" pitchFamily="34" charset="0"/>
                <a:cs typeface="Arial" panose="020B0604020202020204" pitchFamily="34" charset="0"/>
              </a:rPr>
              <a:t>Data rates – 600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max. Typically between 150 to 200 </a:t>
            </a:r>
            <a:r>
              <a:rPr lang="en-IN" sz="10800" dirty="0" err="1">
                <a:latin typeface="Arial" panose="020B0604020202020204" pitchFamily="34" charset="0"/>
                <a:cs typeface="Arial" panose="020B0604020202020204" pitchFamily="34" charset="0"/>
              </a:rPr>
              <a:t>Mbps</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http://beta.speedtest.net</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091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Cellular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Cellular</a:t>
            </a:r>
          </a:p>
          <a:p>
            <a:pPr lvl="1"/>
            <a:r>
              <a:rPr lang="en-IN" sz="10800" dirty="0">
                <a:latin typeface="Arial" panose="020B0604020202020204" pitchFamily="34" charset="0"/>
                <a:cs typeface="Arial" panose="020B0604020202020204" pitchFamily="34" charset="0"/>
              </a:rPr>
              <a:t>IOT application require to operate over longer distance can use GSM/3G/4G</a:t>
            </a:r>
          </a:p>
          <a:p>
            <a:pPr lvl="1"/>
            <a:r>
              <a:rPr lang="en-IN" sz="10800" dirty="0">
                <a:latin typeface="Arial" panose="020B0604020202020204" pitchFamily="34" charset="0"/>
                <a:cs typeface="Arial" panose="020B0604020202020204" pitchFamily="34" charset="0"/>
              </a:rPr>
              <a:t>Standard – GSM/GPRS/Edge (2G)/UMTS/HSPA (3G)/LTE (4G)</a:t>
            </a:r>
          </a:p>
          <a:p>
            <a:pPr lvl="1"/>
            <a:r>
              <a:rPr lang="en-IN" sz="10800" dirty="0">
                <a:latin typeface="Arial" panose="020B0604020202020204" pitchFamily="34" charset="0"/>
                <a:cs typeface="Arial" panose="020B0604020202020204" pitchFamily="34" charset="0"/>
              </a:rPr>
              <a:t>Frequencies – 900/1800/1900/2100 MHz</a:t>
            </a:r>
          </a:p>
          <a:p>
            <a:pPr lvl="1"/>
            <a:r>
              <a:rPr lang="en-IN" sz="10800" dirty="0">
                <a:latin typeface="Arial" panose="020B0604020202020204" pitchFamily="34" charset="0"/>
                <a:cs typeface="Arial" panose="020B0604020202020204" pitchFamily="34" charset="0"/>
              </a:rPr>
              <a:t>Range – 35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max for GSM,200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for HSPA</a:t>
            </a:r>
          </a:p>
          <a:p>
            <a:pPr lvl="1"/>
            <a:r>
              <a:rPr lang="en-IN" sz="10800" dirty="0">
                <a:latin typeface="Arial" panose="020B0604020202020204" pitchFamily="34" charset="0"/>
                <a:cs typeface="Arial" panose="020B0604020202020204" pitchFamily="34" charset="0"/>
              </a:rPr>
              <a:t>Data rates (typical download)– 35 to 170 kbps (GPRS),120 to 384 kbps (EDGE),384 kbps to 2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(UMTS),600 kbps to 10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 HSPA), 3 to 10 </a:t>
            </a:r>
            <a:r>
              <a:rPr lang="en-IN" sz="10800" dirty="0" err="1">
                <a:latin typeface="Arial" panose="020B0604020202020204" pitchFamily="34" charset="0"/>
                <a:cs typeface="Arial" panose="020B0604020202020204" pitchFamily="34" charset="0"/>
              </a:rPr>
              <a:t>Mbs</a:t>
            </a:r>
            <a:r>
              <a:rPr lang="en-IN" sz="10800" dirty="0">
                <a:latin typeface="Arial" panose="020B0604020202020204" pitchFamily="34" charset="0"/>
                <a:cs typeface="Arial" panose="020B0604020202020204" pitchFamily="34" charset="0"/>
              </a:rPr>
              <a:t> (LTE)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2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CEDA-B32B-4DC6-99CE-AB6525DACF2C}"/>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IPV4 vs IPv6</a:t>
            </a:r>
            <a:endParaRPr lang="en-IN" dirty="0"/>
          </a:p>
        </p:txBody>
      </p:sp>
      <p:pic>
        <p:nvPicPr>
          <p:cNvPr id="7" name="Content Placeholder 6">
            <a:extLst>
              <a:ext uri="{FF2B5EF4-FFF2-40B4-BE49-F238E27FC236}">
                <a16:creationId xmlns:a16="http://schemas.microsoft.com/office/drawing/2014/main" id="{557ADDA0-A8EA-4C4D-AFA6-5F0A65D4D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5582"/>
            <a:ext cx="10331548" cy="4473526"/>
          </a:xfrm>
        </p:spPr>
      </p:pic>
      <p:sp>
        <p:nvSpPr>
          <p:cNvPr id="4" name="Footer Placeholder 3">
            <a:extLst>
              <a:ext uri="{FF2B5EF4-FFF2-40B4-BE49-F238E27FC236}">
                <a16:creationId xmlns:a16="http://schemas.microsoft.com/office/drawing/2014/main" id="{FFA741A6-5C35-48D8-874C-BD3EC9D6CDC3}"/>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6806D058-7615-4354-B474-04404525D0D2}"/>
              </a:ext>
            </a:extLst>
          </p:cNvPr>
          <p:cNvSpPr>
            <a:spLocks noGrp="1"/>
          </p:cNvSpPr>
          <p:nvPr>
            <p:ph type="sldNum" sz="quarter" idx="12"/>
          </p:nvPr>
        </p:nvSpPr>
        <p:spPr/>
        <p:txBody>
          <a:bodyPr/>
          <a:lstStyle/>
          <a:p>
            <a:fld id="{D300B680-4920-456B-94E7-EB6DEF2EAF04}" type="slidenum">
              <a:rPr lang="en-IN" smtClean="0"/>
              <a:t>6</a:t>
            </a:fld>
            <a:endParaRPr lang="en-IN"/>
          </a:p>
        </p:txBody>
      </p:sp>
    </p:spTree>
    <p:extLst>
      <p:ext uri="{BB962C8B-B14F-4D97-AF65-F5344CB8AC3E}">
        <p14:creationId xmlns:p14="http://schemas.microsoft.com/office/powerpoint/2010/main" val="8314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6LoWPAN</a:t>
            </a:r>
          </a:p>
          <a:p>
            <a:pPr lvl="1"/>
            <a:r>
              <a:rPr lang="en-IN" sz="10800" dirty="0">
                <a:latin typeface="Arial" panose="020B0604020202020204" pitchFamily="34" charset="0"/>
                <a:cs typeface="Arial" panose="020B0604020202020204" pitchFamily="34" charset="0"/>
              </a:rPr>
              <a:t>IPv6 over low power Wireless Personal Area Network. Works with Mesh architecture</a:t>
            </a:r>
          </a:p>
          <a:p>
            <a:pPr lvl="1"/>
            <a:r>
              <a:rPr lang="en-IN" sz="10800" dirty="0">
                <a:latin typeface="Arial" panose="020B0604020202020204" pitchFamily="34" charset="0"/>
                <a:cs typeface="Arial" panose="020B0604020202020204" pitchFamily="34" charset="0"/>
              </a:rPr>
              <a:t>A simple low cost wireless network of devices that have limited power and relaxed throughput requirements</a:t>
            </a:r>
          </a:p>
          <a:p>
            <a:pPr lvl="1"/>
            <a:r>
              <a:rPr lang="en-IN" sz="10800" dirty="0">
                <a:latin typeface="Arial" panose="020B0604020202020204" pitchFamily="34" charset="0"/>
                <a:cs typeface="Arial" panose="020B0604020202020204" pitchFamily="34" charset="0"/>
              </a:rPr>
              <a:t>Has the capability to connect to internet</a:t>
            </a:r>
          </a:p>
          <a:p>
            <a:pPr lvl="1"/>
            <a:r>
              <a:rPr lang="en-IN" sz="10800" dirty="0">
                <a:latin typeface="Arial" panose="020B0604020202020204" pitchFamily="34" charset="0"/>
                <a:cs typeface="Arial" panose="020B0604020202020204" pitchFamily="34" charset="0"/>
              </a:rPr>
              <a:t>Confirms to 802.15.4-2003</a:t>
            </a:r>
          </a:p>
          <a:p>
            <a:pPr lvl="1"/>
            <a:r>
              <a:rPr lang="en-IN" sz="10800" dirty="0">
                <a:latin typeface="Arial" panose="020B0604020202020204" pitchFamily="34" charset="0"/>
                <a:cs typeface="Arial" panose="020B0604020202020204" pitchFamily="34" charset="0"/>
              </a:rPr>
              <a:t>It is an adaption layer for IPv6 over IEEE802.15.4 links</a:t>
            </a:r>
          </a:p>
          <a:p>
            <a:pPr lvl="1"/>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78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D91F5E7-C05F-42EE-807B-65BE067D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86" y="1838324"/>
            <a:ext cx="9200564" cy="3999767"/>
          </a:xfrm>
          <a:prstGeom prst="rect">
            <a:avLst/>
          </a:prstGeom>
        </p:spPr>
      </p:pic>
    </p:spTree>
    <p:extLst>
      <p:ext uri="{BB962C8B-B14F-4D97-AF65-F5344CB8AC3E}">
        <p14:creationId xmlns:p14="http://schemas.microsoft.com/office/powerpoint/2010/main" val="410173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b="1" dirty="0"/>
              <a:t>Nodes</a:t>
            </a:r>
          </a:p>
          <a:p>
            <a:r>
              <a:rPr lang="en-IN" b="1" dirty="0"/>
              <a:t>(Self-healing mesh, routers and hosts)</a:t>
            </a:r>
            <a:endParaRPr lang="en-IN" dirty="0"/>
          </a:p>
          <a:p>
            <a:r>
              <a:rPr lang="en-IN" dirty="0"/>
              <a:t>From light bulbs to smoke detectors, each node carries an IPv6 address. Nodes typically require small amounts of memory and processing power, and can be implemented using a wireless microcontroller (MCU).  </a:t>
            </a:r>
          </a:p>
          <a:p>
            <a:r>
              <a:rPr lang="en-IN" b="1" dirty="0"/>
              <a:t>EDGE router</a:t>
            </a:r>
          </a:p>
          <a:p>
            <a:r>
              <a:rPr lang="en-IN" b="1" dirty="0"/>
              <a:t>(Simple IP router, no-application-layer gateway)</a:t>
            </a:r>
            <a:endParaRPr lang="en-IN" dirty="0"/>
          </a:p>
          <a:p>
            <a:r>
              <a:rPr lang="en-IN" dirty="0"/>
              <a:t>The compressed IPv6 header needs an intermediary device to provide a conversion between 6LoWPAN and standard IP header. An EDGE router can be seen as this simplified “gateway”. This can be a standalone or an add-on system. </a:t>
            </a:r>
          </a:p>
          <a:p>
            <a:r>
              <a:rPr lang="en-IN" b="1" dirty="0"/>
              <a:t>Internet</a:t>
            </a:r>
          </a:p>
          <a:p>
            <a:r>
              <a:rPr lang="en-IN" dirty="0"/>
              <a:t>Connect to any cloud. TI is partnering with many cloud service providers to provide a simple and direct way to get you to the cloud.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9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A2F9C5C-97C8-4EB5-B952-D751B88E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20" y="2266788"/>
            <a:ext cx="10063040" cy="3927130"/>
          </a:xfrm>
          <a:prstGeom prst="rect">
            <a:avLst/>
          </a:prstGeom>
        </p:spPr>
      </p:pic>
    </p:spTree>
    <p:extLst>
      <p:ext uri="{BB962C8B-B14F-4D97-AF65-F5344CB8AC3E}">
        <p14:creationId xmlns:p14="http://schemas.microsoft.com/office/powerpoint/2010/main" val="867759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Sigfox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Range comes between </a:t>
            </a:r>
            <a:r>
              <a:rPr lang="en-IN" sz="10800" dirty="0" err="1">
                <a:latin typeface="Arial" panose="020B0604020202020204" pitchFamily="34" charset="0"/>
                <a:cs typeface="Arial" panose="020B0604020202020204" pitchFamily="34" charset="0"/>
              </a:rPr>
              <a:t>WiFi</a:t>
            </a:r>
            <a:r>
              <a:rPr lang="en-IN" sz="10800" dirty="0">
                <a:latin typeface="Arial" panose="020B0604020202020204" pitchFamily="34" charset="0"/>
                <a:cs typeface="Arial" panose="020B0604020202020204" pitchFamily="34" charset="0"/>
              </a:rPr>
              <a:t> and Cellular</a:t>
            </a:r>
          </a:p>
          <a:p>
            <a:pPr lvl="1"/>
            <a:r>
              <a:rPr lang="en-IN" sz="10800" dirty="0">
                <a:latin typeface="Arial" panose="020B0604020202020204" pitchFamily="34" charset="0"/>
                <a:cs typeface="Arial" panose="020B0604020202020204" pitchFamily="34" charset="0"/>
              </a:rPr>
              <a:t>Uses ISM bands which is free and no license is required </a:t>
            </a:r>
          </a:p>
          <a:p>
            <a:pPr lvl="1"/>
            <a:r>
              <a:rPr lang="en-IN" sz="10800" dirty="0">
                <a:latin typeface="Arial" panose="020B0604020202020204" pitchFamily="34" charset="0"/>
                <a:cs typeface="Arial" panose="020B0604020202020204" pitchFamily="34" charset="0"/>
              </a:rPr>
              <a:t>Ideal for devices having low level of data transfer and communication should be less expensive</a:t>
            </a:r>
          </a:p>
          <a:p>
            <a:pPr lvl="1"/>
            <a:r>
              <a:rPr lang="en-IN" sz="10800" dirty="0">
                <a:latin typeface="Arial" panose="020B0604020202020204" pitchFamily="34" charset="0"/>
                <a:cs typeface="Arial" panose="020B0604020202020204" pitchFamily="34" charset="0"/>
              </a:rPr>
              <a:t>Frequency – 900 MHz</a:t>
            </a:r>
          </a:p>
          <a:p>
            <a:pPr lvl="1"/>
            <a:r>
              <a:rPr lang="en-IN" sz="10800" dirty="0">
                <a:latin typeface="Arial" panose="020B0604020202020204" pitchFamily="34" charset="0"/>
                <a:cs typeface="Arial" panose="020B0604020202020204" pitchFamily="34" charset="0"/>
              </a:rPr>
              <a:t>Range – 30 to 50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Rural, 3 to 10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Urban</a:t>
            </a:r>
          </a:p>
          <a:p>
            <a:pPr lvl="1"/>
            <a:r>
              <a:rPr lang="en-IN" sz="10800" dirty="0">
                <a:latin typeface="Arial" panose="020B0604020202020204" pitchFamily="34" charset="0"/>
                <a:cs typeface="Arial" panose="020B0604020202020204" pitchFamily="34" charset="0"/>
              </a:rPr>
              <a:t>Data Range – 10 to </a:t>
            </a:r>
            <a:r>
              <a:rPr lang="en-IN" sz="10800">
                <a:latin typeface="Arial" panose="020B0604020202020204" pitchFamily="34" charset="0"/>
                <a:cs typeface="Arial" panose="020B0604020202020204" pitchFamily="34" charset="0"/>
              </a:rPr>
              <a:t>1000 bps</a:t>
            </a: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7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err="1">
                <a:latin typeface="Arial" panose="020B0604020202020204" pitchFamily="34" charset="0"/>
                <a:cs typeface="Arial" panose="020B0604020202020204" pitchFamily="34" charset="0"/>
              </a:rPr>
              <a:t>LoRaWAN</a:t>
            </a:r>
            <a:r>
              <a:rPr lang="en-IN" sz="11200" dirty="0">
                <a:latin typeface="Arial" panose="020B0604020202020204" pitchFamily="34" charset="0"/>
                <a:cs typeface="Arial" panose="020B0604020202020204" pitchFamily="34" charset="0"/>
              </a:rPr>
              <a:t> targets wide-area network (WAN) applications and is designed to provide low-power WANs with features specially needed to support low-cost mobile secure bi-directional communication in IOT,M2M and smart city and industrial applications</a:t>
            </a:r>
          </a:p>
          <a:p>
            <a:r>
              <a:rPr lang="en-IN" sz="11200" dirty="0">
                <a:latin typeface="Arial" panose="020B0604020202020204" pitchFamily="34" charset="0"/>
                <a:cs typeface="Arial" panose="020B0604020202020204" pitchFamily="34" charset="0"/>
              </a:rPr>
              <a:t>Optimized for low-power consumption and supporting large networks with millions and millions of </a:t>
            </a:r>
            <a:r>
              <a:rPr lang="en-IN" sz="11200" dirty="0" err="1">
                <a:latin typeface="Arial" panose="020B0604020202020204" pitchFamily="34" charset="0"/>
                <a:cs typeface="Arial" panose="020B0604020202020204" pitchFamily="34" charset="0"/>
              </a:rPr>
              <a:t>devices,data</a:t>
            </a:r>
            <a:r>
              <a:rPr lang="en-IN" sz="11200" dirty="0">
                <a:latin typeface="Arial" panose="020B0604020202020204" pitchFamily="34" charset="0"/>
                <a:cs typeface="Arial" panose="020B0604020202020204" pitchFamily="34" charset="0"/>
              </a:rPr>
              <a:t> rates rages from 0.3 kbps to 50 kbps.</a:t>
            </a:r>
          </a:p>
          <a:p>
            <a:pPr>
              <a:buFont typeface="Wingdings" panose="05000000000000000000" pitchFamily="2" charset="2"/>
              <a:buChar char="Ø"/>
            </a:pPr>
            <a:r>
              <a:rPr lang="en-IN" sz="11200" dirty="0" err="1">
                <a:latin typeface="Arial" panose="020B0604020202020204" pitchFamily="34" charset="0"/>
                <a:cs typeface="Arial" panose="020B0604020202020204" pitchFamily="34" charset="0"/>
              </a:rPr>
              <a:t>Standard:LoRaWAN</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Frequency :Various</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Range: 2-5 km (urban environment), 15 km(suburban environment)</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Data Rates:0.-50 </a:t>
            </a:r>
            <a:r>
              <a:rPr lang="en-IN" sz="11200" dirty="0" err="1">
                <a:latin typeface="Arial" panose="020B0604020202020204" pitchFamily="34" charset="0"/>
                <a:cs typeface="Arial" panose="020B0604020202020204" pitchFamily="34" charset="0"/>
              </a:rPr>
              <a:t>kpbs</a:t>
            </a:r>
            <a:endParaRPr lang="en-IN" sz="11200"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2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Range vs Data rate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19C11A-D87D-4E92-A9F8-3874860D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762124"/>
            <a:ext cx="9720775" cy="4584325"/>
          </a:xfrm>
          <a:prstGeom prst="rect">
            <a:avLst/>
          </a:prstGeom>
        </p:spPr>
      </p:pic>
    </p:spTree>
    <p:extLst>
      <p:ext uri="{BB962C8B-B14F-4D97-AF65-F5344CB8AC3E}">
        <p14:creationId xmlns:p14="http://schemas.microsoft.com/office/powerpoint/2010/main" val="3921180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34789"/>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3E9E34-969C-4E77-A74B-B32FD7AD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3704"/>
            <a:ext cx="10500360" cy="4331335"/>
          </a:xfrm>
          <a:prstGeom prst="rect">
            <a:avLst/>
          </a:prstGeom>
        </p:spPr>
      </p:pic>
    </p:spTree>
    <p:extLst>
      <p:ext uri="{BB962C8B-B14F-4D97-AF65-F5344CB8AC3E}">
        <p14:creationId xmlns:p14="http://schemas.microsoft.com/office/powerpoint/2010/main" val="251621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1041730-80FC-4DD5-9143-E9DA4187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600325"/>
            <a:ext cx="10289070" cy="2941024"/>
          </a:xfrm>
          <a:prstGeom prst="rect">
            <a:avLst/>
          </a:prstGeom>
        </p:spPr>
      </p:pic>
    </p:spTree>
    <p:extLst>
      <p:ext uri="{BB962C8B-B14F-4D97-AF65-F5344CB8AC3E}">
        <p14:creationId xmlns:p14="http://schemas.microsoft.com/office/powerpoint/2010/main" val="3876965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002347-8465-43BF-B502-476D91866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83" y="1892492"/>
            <a:ext cx="10044908" cy="4085616"/>
          </a:xfrm>
          <a:prstGeom prst="rect">
            <a:avLst/>
          </a:prstGeom>
        </p:spPr>
      </p:pic>
    </p:spTree>
    <p:extLst>
      <p:ext uri="{BB962C8B-B14F-4D97-AF65-F5344CB8AC3E}">
        <p14:creationId xmlns:p14="http://schemas.microsoft.com/office/powerpoint/2010/main" val="256768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Building blocks of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8" name="Picture 7">
            <a:extLst>
              <a:ext uri="{FF2B5EF4-FFF2-40B4-BE49-F238E27FC236}">
                <a16:creationId xmlns:a16="http://schemas.microsoft.com/office/drawing/2014/main" id="{0BFD3D5C-432E-40D8-AAD6-855AECE1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8" y="1463039"/>
            <a:ext cx="11003925" cy="4893311"/>
          </a:xfrm>
          <a:prstGeom prst="rect">
            <a:avLst/>
          </a:prstGeom>
        </p:spPr>
      </p:pic>
    </p:spTree>
    <p:extLst>
      <p:ext uri="{BB962C8B-B14F-4D97-AF65-F5344CB8AC3E}">
        <p14:creationId xmlns:p14="http://schemas.microsoft.com/office/powerpoint/2010/main" val="392341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 –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hlinkClick r:id="rId2"/>
            </a:endParaRPr>
          </a:p>
          <a:p>
            <a:pPr marL="0" indent="0">
              <a:buNone/>
            </a:pPr>
            <a:r>
              <a:rPr lang="en-IN" dirty="0">
                <a:latin typeface="Arial" panose="020B0604020202020204" pitchFamily="34" charset="0"/>
                <a:cs typeface="Arial" panose="020B0604020202020204" pitchFamily="34" charset="0"/>
                <a:hlinkClick r:id="rId2"/>
              </a:rPr>
              <a:t>https://jsonplaceholder.typicode.com/</a:t>
            </a: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hlinkClick r:id="rId3"/>
              </a:rPr>
              <a:t>https://openweathermap.org/api</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http://api.openweathermap.org/data/2.5/weather?q=London&amp;APPID=384db1ce93218e20fd384d3016372238</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t>MQTT stands for MQ Telemetry Transport.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dirty="0">
                <a:latin typeface="Arial" panose="020B0604020202020204" pitchFamily="34" charset="0"/>
                <a:cs typeface="Arial" panose="020B0604020202020204" pitchFamily="34" charset="0"/>
              </a:rPr>
              <a:t>http://mqtt.org/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00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Lightweight message queuing and transport protocol</a:t>
            </a:r>
          </a:p>
          <a:p>
            <a:r>
              <a:rPr lang="en-IN" sz="11200" dirty="0">
                <a:latin typeface="Arial" panose="020B0604020202020204" pitchFamily="34" charset="0"/>
                <a:cs typeface="Arial" panose="020B0604020202020204" pitchFamily="34" charset="0"/>
              </a:rPr>
              <a:t>Low overhead (2 bytes header) for low network bandwidth applications</a:t>
            </a:r>
          </a:p>
          <a:p>
            <a:r>
              <a:rPr lang="en-IN" sz="11200" dirty="0">
                <a:latin typeface="Arial" panose="020B0604020202020204" pitchFamily="34" charset="0"/>
                <a:cs typeface="Arial" panose="020B0604020202020204" pitchFamily="34" charset="0"/>
              </a:rPr>
              <a:t>Publish/Subscribe (Pub Sub0 model</a:t>
            </a:r>
          </a:p>
          <a:p>
            <a:r>
              <a:rPr lang="en-IN" sz="11200" dirty="0">
                <a:latin typeface="Arial" panose="020B0604020202020204" pitchFamily="34" charset="0"/>
                <a:cs typeface="Arial" panose="020B0604020202020204" pitchFamily="34" charset="0"/>
              </a:rPr>
              <a:t>Simple protocol, aimed at low power and low footprint implementation (</a:t>
            </a:r>
            <a:r>
              <a:rPr lang="en-IN" sz="11200" dirty="0" err="1">
                <a:latin typeface="Arial" panose="020B0604020202020204" pitchFamily="34" charset="0"/>
                <a:cs typeface="Arial" panose="020B0604020202020204" pitchFamily="34" charset="0"/>
              </a:rPr>
              <a:t>e,g</a:t>
            </a:r>
            <a:r>
              <a:rPr lang="en-IN" sz="11200" dirty="0">
                <a:latin typeface="Arial" panose="020B0604020202020204" pitchFamily="34" charset="0"/>
                <a:cs typeface="Arial" panose="020B0604020202020204" pitchFamily="34" charset="0"/>
              </a:rPr>
              <a:t>. WSN-Wireless Sensor Networks)</a:t>
            </a:r>
          </a:p>
          <a:p>
            <a:r>
              <a:rPr lang="en-IN" sz="11200" dirty="0">
                <a:latin typeface="Arial" panose="020B0604020202020204" pitchFamily="34" charset="0"/>
                <a:cs typeface="Arial" panose="020B0604020202020204" pitchFamily="34" charset="0"/>
              </a:rPr>
              <a:t>Runs on connection-oriented transport(TCP)</a:t>
            </a:r>
          </a:p>
          <a:p>
            <a:r>
              <a:rPr lang="en-IN" sz="11200" dirty="0">
                <a:latin typeface="Arial" panose="020B0604020202020204" pitchFamily="34" charset="0"/>
                <a:cs typeface="Arial" panose="020B0604020202020204" pitchFamily="34" charset="0"/>
              </a:rPr>
              <a:t>Sensor and actor nodes communicate with applications through the MQTT message broker</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93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7F883C-86B2-445F-98C3-880ABB48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36" y="2181154"/>
            <a:ext cx="9971101" cy="3839817"/>
          </a:xfrm>
          <a:prstGeom prst="rect">
            <a:avLst/>
          </a:prstGeom>
        </p:spPr>
      </p:pic>
    </p:spTree>
    <p:extLst>
      <p:ext uri="{BB962C8B-B14F-4D97-AF65-F5344CB8AC3E}">
        <p14:creationId xmlns:p14="http://schemas.microsoft.com/office/powerpoint/2010/main" val="145536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5D80C4-3C0A-44E6-B869-9AA40419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 y="1719262"/>
            <a:ext cx="10500360" cy="4457701"/>
          </a:xfrm>
          <a:prstGeom prst="rect">
            <a:avLst/>
          </a:prstGeom>
        </p:spPr>
      </p:pic>
    </p:spTree>
    <p:extLst>
      <p:ext uri="{BB962C8B-B14F-4D97-AF65-F5344CB8AC3E}">
        <p14:creationId xmlns:p14="http://schemas.microsoft.com/office/powerpoint/2010/main" val="380480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B77C53E-9B0F-4B55-BEE2-6D719AA98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4" y="1561514"/>
            <a:ext cx="10500360" cy="4724986"/>
          </a:xfrm>
          <a:prstGeom prst="rect">
            <a:avLst/>
          </a:prstGeom>
        </p:spPr>
      </p:pic>
    </p:spTree>
    <p:extLst>
      <p:ext uri="{BB962C8B-B14F-4D97-AF65-F5344CB8AC3E}">
        <p14:creationId xmlns:p14="http://schemas.microsoft.com/office/powerpoint/2010/main" val="206278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643512-AD62-4829-8F2F-D20D2BAF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434906"/>
            <a:ext cx="10622280" cy="3924886"/>
          </a:xfrm>
          <a:prstGeom prst="rect">
            <a:avLst/>
          </a:prstGeom>
        </p:spPr>
      </p:pic>
      <p:sp>
        <p:nvSpPr>
          <p:cNvPr id="6" name="Rectangle 5">
            <a:extLst>
              <a:ext uri="{FF2B5EF4-FFF2-40B4-BE49-F238E27FC236}">
                <a16:creationId xmlns:a16="http://schemas.microsoft.com/office/drawing/2014/main" id="{6C507B6B-5E15-444F-BF86-0703A7EDB14C}"/>
              </a:ext>
            </a:extLst>
          </p:cNvPr>
          <p:cNvSpPr/>
          <p:nvPr/>
        </p:nvSpPr>
        <p:spPr>
          <a:xfrm>
            <a:off x="853440" y="5512417"/>
            <a:ext cx="10288172" cy="369332"/>
          </a:xfrm>
          <a:prstGeom prst="rect">
            <a:avLst/>
          </a:prstGeom>
        </p:spPr>
        <p:txBody>
          <a:bodyPr wrap="square">
            <a:spAutoFit/>
          </a:bodyPr>
          <a:lstStyle/>
          <a:p>
            <a:r>
              <a:rPr lang="en-IN" dirty="0"/>
              <a:t>http://www.steves-internet-guide.com/understanding-mqtt-qos-levels-part-1/</a:t>
            </a:r>
          </a:p>
        </p:txBody>
      </p:sp>
    </p:spTree>
    <p:extLst>
      <p:ext uri="{BB962C8B-B14F-4D97-AF65-F5344CB8AC3E}">
        <p14:creationId xmlns:p14="http://schemas.microsoft.com/office/powerpoint/2010/main" val="4252099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Features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0000" lnSpcReduction="20000"/>
          </a:bodyPr>
          <a:lstStyle/>
          <a:p>
            <a:r>
              <a:rPr lang="en-IN" sz="2400" dirty="0">
                <a:latin typeface="Arial" panose="020B0604020202020204" pitchFamily="34" charset="0"/>
                <a:cs typeface="Arial" panose="020B0604020202020204" pitchFamily="34" charset="0"/>
              </a:rPr>
              <a:t>Open</a:t>
            </a:r>
          </a:p>
          <a:p>
            <a:pPr lvl="1"/>
            <a:r>
              <a:rPr lang="en-IN" dirty="0">
                <a:latin typeface="Arial" panose="020B0604020202020204" pitchFamily="34" charset="0"/>
                <a:cs typeface="Arial" panose="020B0604020202020204" pitchFamily="34" charset="0"/>
              </a:rPr>
              <a:t>Invented by IBM and </a:t>
            </a:r>
            <a:r>
              <a:rPr lang="en-IN" dirty="0" err="1">
                <a:latin typeface="Arial" panose="020B0604020202020204" pitchFamily="34" charset="0"/>
                <a:cs typeface="Arial" panose="020B0604020202020204" pitchFamily="34" charset="0"/>
              </a:rPr>
              <a:t>Eurotech</a:t>
            </a:r>
            <a:endParaRPr lang="en-IN"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MQTT client code (C and Java) donated to the Eclipse “</a:t>
            </a:r>
            <a:r>
              <a:rPr lang="en-IN" dirty="0" err="1">
                <a:latin typeface="Arial" panose="020B0604020202020204" pitchFamily="34" charset="0"/>
                <a:cs typeface="Arial" panose="020B0604020202020204" pitchFamily="34" charset="0"/>
              </a:rPr>
              <a:t>Paho</a:t>
            </a:r>
            <a:r>
              <a:rPr lang="en-IN" dirty="0">
                <a:latin typeface="Arial" panose="020B0604020202020204" pitchFamily="34" charset="0"/>
                <a:cs typeface="Arial" panose="020B0604020202020204" pitchFamily="34" charset="0"/>
              </a:rPr>
              <a:t>” M2M project</a:t>
            </a:r>
          </a:p>
          <a:p>
            <a:pPr marL="228600" lvl="1">
              <a:spcBef>
                <a:spcPts val="1000"/>
              </a:spcBef>
            </a:pPr>
            <a:r>
              <a:rPr lang="en-IN" dirty="0">
                <a:latin typeface="Arial" panose="020B0604020202020204" pitchFamily="34" charset="0"/>
                <a:cs typeface="Arial" panose="020B0604020202020204" pitchFamily="34" charset="0"/>
              </a:rPr>
              <a:t>Reliable</a:t>
            </a:r>
          </a:p>
          <a:p>
            <a:pPr lvl="2"/>
            <a:r>
              <a:rPr lang="en-IN" dirty="0">
                <a:latin typeface="Arial" panose="020B0604020202020204" pitchFamily="34" charset="0"/>
                <a:cs typeface="Arial" panose="020B0604020202020204" pitchFamily="34" charset="0"/>
              </a:rPr>
              <a:t>Three quality of Service</a:t>
            </a:r>
          </a:p>
          <a:p>
            <a:pPr marL="228600" lvl="1">
              <a:spcBef>
                <a:spcPts val="1000"/>
              </a:spcBef>
            </a:pPr>
            <a:r>
              <a:rPr lang="en-IN" dirty="0">
                <a:latin typeface="Arial" panose="020B0604020202020204" pitchFamily="34" charset="0"/>
                <a:cs typeface="Arial" panose="020B0604020202020204" pitchFamily="34" charset="0"/>
              </a:rPr>
              <a:t>Lean</a:t>
            </a:r>
          </a:p>
          <a:p>
            <a:pPr lvl="1"/>
            <a:r>
              <a:rPr lang="en-IN" dirty="0">
                <a:latin typeface="Arial" panose="020B0604020202020204" pitchFamily="34" charset="0"/>
                <a:cs typeface="Arial" panose="020B0604020202020204" pitchFamily="34" charset="0"/>
              </a:rPr>
              <a:t>Minimized on-the-wire format</a:t>
            </a:r>
          </a:p>
          <a:p>
            <a:pPr lvl="1"/>
            <a:r>
              <a:rPr lang="en-IN" dirty="0">
                <a:latin typeface="Arial" panose="020B0604020202020204" pitchFamily="34" charset="0"/>
                <a:cs typeface="Arial" panose="020B0604020202020204" pitchFamily="34" charset="0"/>
              </a:rPr>
              <a:t>Smallest possible packet size is  2 bytes</a:t>
            </a:r>
          </a:p>
          <a:p>
            <a:pPr lvl="1"/>
            <a:r>
              <a:rPr lang="en-IN" dirty="0">
                <a:latin typeface="Arial" panose="020B0604020202020204" pitchFamily="34" charset="0"/>
                <a:cs typeface="Arial" panose="020B0604020202020204" pitchFamily="34" charset="0"/>
              </a:rPr>
              <a:t>No application message header</a:t>
            </a:r>
          </a:p>
          <a:p>
            <a:pPr lvl="1"/>
            <a:r>
              <a:rPr lang="en-IN" dirty="0">
                <a:latin typeface="Arial" panose="020B0604020202020204" pitchFamily="34" charset="0"/>
                <a:cs typeface="Arial" panose="020B0604020202020204" pitchFamily="34" charset="0"/>
              </a:rPr>
              <a:t>Reduced complexity/footprint</a:t>
            </a:r>
          </a:p>
          <a:p>
            <a:pPr lvl="1"/>
            <a:r>
              <a:rPr lang="en-IN" dirty="0" err="1">
                <a:latin typeface="Arial" panose="020B0604020202020204" pitchFamily="34" charset="0"/>
                <a:cs typeface="Arial" panose="020B0604020202020204" pitchFamily="34" charset="0"/>
              </a:rPr>
              <a:t>Clients:c</a:t>
            </a:r>
            <a:r>
              <a:rPr lang="en-IN" dirty="0">
                <a:latin typeface="Arial" panose="020B0604020202020204" pitchFamily="34" charset="0"/>
                <a:cs typeface="Arial" panose="020B0604020202020204" pitchFamily="34" charset="0"/>
              </a:rPr>
              <a:t>=30 kb java=100kb</a:t>
            </a:r>
          </a:p>
          <a:p>
            <a:pPr marL="228600" lvl="1">
              <a:spcBef>
                <a:spcPts val="1000"/>
              </a:spcBef>
            </a:pPr>
            <a:r>
              <a:rPr lang="en-IN" dirty="0">
                <a:latin typeface="Arial" panose="020B0604020202020204" pitchFamily="34" charset="0"/>
                <a:cs typeface="Arial" panose="020B0604020202020204" pitchFamily="34" charset="0"/>
              </a:rPr>
              <a:t>Simple</a:t>
            </a:r>
          </a:p>
          <a:p>
            <a:pPr lvl="1"/>
            <a:r>
              <a:rPr lang="en-IN" dirty="0">
                <a:latin typeface="Arial" panose="020B0604020202020204" pitchFamily="34" charset="0"/>
                <a:cs typeface="Arial" panose="020B0604020202020204" pitchFamily="34" charset="0"/>
              </a:rPr>
              <a:t>	Simple/minimal pub/sub message semantic s</a:t>
            </a:r>
          </a:p>
          <a:p>
            <a:pPr lvl="2"/>
            <a:r>
              <a:rPr lang="en-IN" dirty="0">
                <a:latin typeface="Arial" panose="020B0604020202020204" pitchFamily="34" charset="0"/>
                <a:cs typeface="Arial" panose="020B0604020202020204" pitchFamily="34" charset="0"/>
              </a:rPr>
              <a:t>Asynchronous (“push”) delivery</a:t>
            </a:r>
          </a:p>
          <a:p>
            <a:pPr lvl="2"/>
            <a:r>
              <a:rPr lang="en-IN" dirty="0">
                <a:latin typeface="Arial" panose="020B0604020202020204" pitchFamily="34" charset="0"/>
                <a:cs typeface="Arial" panose="020B0604020202020204" pitchFamily="34" charset="0"/>
              </a:rPr>
              <a:t>Simple set of  verbs – connect,publish,subscribe and disconnect</a:t>
            </a:r>
          </a:p>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56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Case Study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3" y="-740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DBE5B1-0EE1-4D3E-84CC-B44C4C5A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1" y="1588774"/>
            <a:ext cx="9903655" cy="4827343"/>
          </a:xfrm>
          <a:prstGeom prst="rect">
            <a:avLst/>
          </a:prstGeom>
        </p:spPr>
      </p:pic>
    </p:spTree>
    <p:extLst>
      <p:ext uri="{BB962C8B-B14F-4D97-AF65-F5344CB8AC3E}">
        <p14:creationId xmlns:p14="http://schemas.microsoft.com/office/powerpoint/2010/main" val="1676989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Brokers/Servers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sz="2400" dirty="0">
                <a:latin typeface="Arial" panose="020B0604020202020204" pitchFamily="34" charset="0"/>
                <a:cs typeface="Arial" panose="020B0604020202020204" pitchFamily="34" charset="0"/>
              </a:rPr>
              <a:t>Commercial</a:t>
            </a:r>
          </a:p>
          <a:p>
            <a:pPr lvl="1"/>
            <a:r>
              <a:rPr lang="en-IN" dirty="0">
                <a:latin typeface="Arial" panose="020B0604020202020204" pitchFamily="34" charset="0"/>
                <a:cs typeface="Arial" panose="020B0604020202020204" pitchFamily="34" charset="0"/>
              </a:rPr>
              <a:t>IBM</a:t>
            </a:r>
          </a:p>
          <a:p>
            <a:pPr lvl="1"/>
            <a:r>
              <a:rPr lang="en-IN" dirty="0">
                <a:latin typeface="Arial" panose="020B0604020202020204" pitchFamily="34" charset="0"/>
                <a:cs typeface="Arial" panose="020B0604020202020204" pitchFamily="34" charset="0"/>
              </a:rPr>
              <a:t>Software AG</a:t>
            </a:r>
          </a:p>
          <a:p>
            <a:pPr lvl="1"/>
            <a:r>
              <a:rPr lang="en-IN" dirty="0" err="1">
                <a:latin typeface="Arial" panose="020B0604020202020204" pitchFamily="34" charset="0"/>
                <a:cs typeface="Arial" panose="020B0604020202020204" pitchFamily="34" charset="0"/>
              </a:rPr>
              <a:t>dcSQuare</a:t>
            </a:r>
            <a:endParaRPr lang="en-IN" dirty="0">
              <a:latin typeface="Arial" panose="020B0604020202020204" pitchFamily="34" charset="0"/>
              <a:cs typeface="Arial" panose="020B0604020202020204" pitchFamily="34" charset="0"/>
            </a:endParaRPr>
          </a:p>
          <a:p>
            <a:pPr marL="457200" lvl="1" indent="0">
              <a:buNone/>
            </a:pPr>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Open Source or free download</a:t>
            </a:r>
          </a:p>
          <a:p>
            <a:pPr marL="685800" lvl="2">
              <a:spcBef>
                <a:spcPts val="1000"/>
              </a:spcBef>
            </a:pP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hlinkClick r:id="rId2"/>
              </a:rPr>
              <a:t>https://mosquitto.org/</a:t>
            </a:r>
            <a:r>
              <a:rPr lang="en-IN" dirty="0">
                <a:latin typeface="Arial" panose="020B0604020202020204" pitchFamily="34" charset="0"/>
                <a:cs typeface="Arial" panose="020B0604020202020204" pitchFamily="34" charset="0"/>
              </a:rPr>
              <a:t>). Client – Chrome add-on – </a:t>
            </a:r>
            <a:r>
              <a:rPr lang="en-IN" dirty="0" err="1">
                <a:latin typeface="Arial" panose="020B0604020202020204" pitchFamily="34" charset="0"/>
                <a:cs typeface="Arial" panose="020B0604020202020204" pitchFamily="34" charset="0"/>
              </a:rPr>
              <a:t>MQTTLens</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RSMB</a:t>
            </a:r>
          </a:p>
          <a:p>
            <a:pPr marL="685800" lvl="2">
              <a:spcBef>
                <a:spcPts val="1000"/>
              </a:spcBef>
            </a:pPr>
            <a:r>
              <a:rPr lang="en-IN" dirty="0" err="1">
                <a:latin typeface="Arial" panose="020B0604020202020204" pitchFamily="34" charset="0"/>
                <a:cs typeface="Arial" panose="020B0604020202020204" pitchFamily="34" charset="0"/>
              </a:rPr>
              <a:t>ActiveMQ</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Apollo</a:t>
            </a:r>
          </a:p>
          <a:p>
            <a:pPr marL="685800" lvl="2">
              <a:spcBef>
                <a:spcPts val="1000"/>
              </a:spcBef>
            </a:pPr>
            <a:r>
              <a:rPr lang="en-IN" dirty="0">
                <a:latin typeface="Arial" panose="020B0604020202020204" pitchFamily="34" charset="0"/>
                <a:cs typeface="Arial" panose="020B0604020202020204" pitchFamily="34" charset="0"/>
              </a:rPr>
              <a:t>RabbitMQ</a:t>
            </a:r>
          </a:p>
          <a:p>
            <a:pPr marL="685800" lvl="2">
              <a:spcBef>
                <a:spcPts val="1000"/>
              </a:spcBef>
            </a:pPr>
            <a:r>
              <a:rPr lang="en-IN" dirty="0">
                <a:latin typeface="Arial" panose="020B0604020202020204" pitchFamily="34" charset="0"/>
                <a:cs typeface="Arial" panose="020B0604020202020204" pitchFamily="34" charset="0"/>
              </a:rPr>
              <a:t>Mqtt.js</a:t>
            </a:r>
          </a:p>
          <a:p>
            <a:pPr marL="685800" lvl="2">
              <a:spcBef>
                <a:spcPts val="1000"/>
              </a:spcBef>
            </a:pPr>
            <a:r>
              <a:rPr lang="en-IN" dirty="0" err="1">
                <a:latin typeface="Arial" panose="020B0604020202020204" pitchFamily="34" charset="0"/>
                <a:cs typeface="Arial" panose="020B0604020202020204" pitchFamily="34" charset="0"/>
              </a:rPr>
              <a:t>eMQTT</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45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How it works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10" name="Picture 9">
            <a:extLst>
              <a:ext uri="{FF2B5EF4-FFF2-40B4-BE49-F238E27FC236}">
                <a16:creationId xmlns:a16="http://schemas.microsoft.com/office/drawing/2014/main" id="{2907E1F8-0457-4DAE-9705-B3F4AC3A8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36419"/>
            <a:ext cx="10515600" cy="4731018"/>
          </a:xfrm>
          <a:prstGeom prst="rect">
            <a:avLst/>
          </a:prstGeom>
        </p:spPr>
      </p:pic>
    </p:spTree>
    <p:extLst>
      <p:ext uri="{BB962C8B-B14F-4D97-AF65-F5344CB8AC3E}">
        <p14:creationId xmlns:p14="http://schemas.microsoft.com/office/powerpoint/2010/main" val="2448080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marL="1371600" lvl="2" indent="-457200">
              <a:buAutoNum type="arabicPeriod"/>
            </a:pPr>
            <a:r>
              <a:rPr lang="en-IN" dirty="0">
                <a:latin typeface="Arial" panose="020B0604020202020204" pitchFamily="34" charset="0"/>
                <a:cs typeface="Arial" panose="020B0604020202020204" pitchFamily="34" charset="0"/>
              </a:rPr>
              <a:t>Installation of </a:t>
            </a: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broker on windows</a:t>
            </a:r>
          </a:p>
          <a:p>
            <a:pPr marL="914400" lvl="2" indent="0">
              <a:buNone/>
            </a:pPr>
            <a:r>
              <a:rPr lang="en-IN" dirty="0">
                <a:latin typeface="Arial" panose="020B0604020202020204" pitchFamily="34" charset="0"/>
                <a:cs typeface="Arial" panose="020B0604020202020204" pitchFamily="34" charset="0"/>
              </a:rPr>
              <a:t>Reference - </a:t>
            </a:r>
            <a:r>
              <a:rPr lang="en-IN" dirty="0">
                <a:latin typeface="Arial" panose="020B0604020202020204" pitchFamily="34" charset="0"/>
                <a:cs typeface="Arial" panose="020B0604020202020204" pitchFamily="34" charset="0"/>
                <a:hlinkClick r:id="rId2"/>
              </a:rPr>
              <a:t>http://www.steves-internet-guide.com/</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hlinkClick r:id="rId3"/>
              </a:rPr>
              <a:t>http://www.steves-internet-guide.com/mosquitto_pub-sub-clients/</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2. MQTT FX</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http://mqttfx.jensd.de/</a:t>
            </a:r>
          </a:p>
          <a:p>
            <a:pPr marL="914400" lvl="2" indent="0">
              <a:buNone/>
            </a:pPr>
            <a:r>
              <a:rPr lang="en-IN" dirty="0">
                <a:latin typeface="Arial" panose="020B0604020202020204" pitchFamily="34" charset="0"/>
                <a:cs typeface="Arial" panose="020B0604020202020204" pitchFamily="34" charset="0"/>
                <a:hlinkClick r:id="rId4"/>
              </a:rPr>
              <a:t>http://www.jensd.de/apps/mqttfx/1.6.0/</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3. </a:t>
            </a:r>
            <a:r>
              <a:rPr lang="en-IN" dirty="0">
                <a:latin typeface="Arial" panose="020B0604020202020204" pitchFamily="34" charset="0"/>
                <a:cs typeface="Arial" panose="020B0604020202020204" pitchFamily="34" charset="0"/>
                <a:hlinkClick r:id="rId5"/>
              </a:rPr>
              <a:t>https://mosquitto.org</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4. My MQTT</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5. MQTT Lens</a:t>
            </a: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overview</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Inspired by HTTP (GET,POST,PUT, DELETE)</a:t>
            </a:r>
          </a:p>
          <a:p>
            <a:r>
              <a:rPr lang="en-IN" sz="11200" dirty="0">
                <a:latin typeface="Arial" panose="020B0604020202020204" pitchFamily="34" charset="0"/>
                <a:cs typeface="Arial" panose="020B0604020202020204" pitchFamily="34" charset="0"/>
              </a:rPr>
              <a:t>1-to-1 communication protocol</a:t>
            </a:r>
          </a:p>
          <a:p>
            <a:r>
              <a:rPr lang="en-IN" sz="11200" dirty="0">
                <a:latin typeface="Arial" panose="020B0604020202020204" pitchFamily="34" charset="0"/>
                <a:cs typeface="Arial" panose="020B0604020202020204" pitchFamily="34" charset="0"/>
              </a:rPr>
              <a:t>Lightweight and energy-efficient</a:t>
            </a:r>
          </a:p>
          <a:p>
            <a:r>
              <a:rPr lang="en-IN" sz="11200" dirty="0">
                <a:latin typeface="Arial" panose="020B0604020202020204" pitchFamily="34" charset="0"/>
                <a:cs typeface="Arial" panose="020B0604020202020204" pitchFamily="34" charset="0"/>
              </a:rPr>
              <a:t>Additional features on top of HTTP:</a:t>
            </a:r>
          </a:p>
          <a:p>
            <a:pPr lvl="1"/>
            <a:r>
              <a:rPr lang="en-IN" sz="10800" dirty="0">
                <a:latin typeface="Arial" panose="020B0604020202020204" pitchFamily="34" charset="0"/>
                <a:cs typeface="Arial" panose="020B0604020202020204" pitchFamily="34" charset="0"/>
              </a:rPr>
              <a:t>Observe</a:t>
            </a:r>
          </a:p>
          <a:p>
            <a:pPr lvl="1"/>
            <a:r>
              <a:rPr lang="en-IN" sz="10800" dirty="0">
                <a:latin typeface="Arial" panose="020B0604020202020204" pitchFamily="34" charset="0"/>
                <a:cs typeface="Arial" panose="020B0604020202020204" pitchFamily="34" charset="0"/>
              </a:rPr>
              <a:t>Discovery</a:t>
            </a:r>
          </a:p>
          <a:p>
            <a:r>
              <a:rPr lang="en-IN" sz="11200" dirty="0">
                <a:latin typeface="Arial" panose="020B0604020202020204" pitchFamily="34" charset="0"/>
                <a:cs typeface="Arial" panose="020B0604020202020204" pitchFamily="34" charset="0"/>
              </a:rPr>
              <a:t>QoS</a:t>
            </a:r>
          </a:p>
          <a:p>
            <a:pPr lvl="1"/>
            <a:r>
              <a:rPr lang="en-IN" sz="10800" dirty="0">
                <a:latin typeface="Arial" panose="020B0604020202020204" pitchFamily="34" charset="0"/>
                <a:cs typeface="Arial" panose="020B0604020202020204" pitchFamily="34" charset="0"/>
              </a:rPr>
              <a:t>Confirmable messages</a:t>
            </a:r>
          </a:p>
          <a:p>
            <a:pPr lvl="1"/>
            <a:r>
              <a:rPr lang="en-IN" sz="10800" dirty="0">
                <a:latin typeface="Arial" panose="020B0604020202020204" pitchFamily="34" charset="0"/>
                <a:cs typeface="Arial" panose="020B0604020202020204" pitchFamily="34" charset="0"/>
              </a:rPr>
              <a:t>Non-confirmable messages (fire and forget)</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6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feature</a:t>
            </a:r>
          </a:p>
        </p:txBody>
      </p:sp>
      <p:pic>
        <p:nvPicPr>
          <p:cNvPr id="8" name="Content Placeholder 7">
            <a:extLst>
              <a:ext uri="{FF2B5EF4-FFF2-40B4-BE49-F238E27FC236}">
                <a16:creationId xmlns:a16="http://schemas.microsoft.com/office/drawing/2014/main" id="{FA3E1682-EB55-4DDD-988E-D051060D1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868695"/>
            <a:ext cx="10058848" cy="4116682"/>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73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077475-7EC8-4F7F-BC78-61BD72C6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9737"/>
            <a:ext cx="9678572" cy="4339371"/>
          </a:xfrm>
          <a:prstGeom prst="rect">
            <a:avLst/>
          </a:prstGeom>
        </p:spPr>
      </p:pic>
    </p:spTree>
    <p:extLst>
      <p:ext uri="{BB962C8B-B14F-4D97-AF65-F5344CB8AC3E}">
        <p14:creationId xmlns:p14="http://schemas.microsoft.com/office/powerpoint/2010/main" val="2801944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58D1A5E-836F-4754-8826-B9653E8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538157"/>
            <a:ext cx="10086975" cy="4486405"/>
          </a:xfrm>
          <a:prstGeom prst="rect">
            <a:avLst/>
          </a:prstGeom>
        </p:spPr>
      </p:pic>
    </p:spTree>
    <p:extLst>
      <p:ext uri="{BB962C8B-B14F-4D97-AF65-F5344CB8AC3E}">
        <p14:creationId xmlns:p14="http://schemas.microsoft.com/office/powerpoint/2010/main" val="1226596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vs </a:t>
            </a:r>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7D48FA4F-B8FC-4DE5-B86D-913267550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166" y="1868694"/>
            <a:ext cx="10163634" cy="4269573"/>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44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Comparison of IOT protocol</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7E7BA6B9-507A-4349-8E85-F60E64257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172" y="1855678"/>
            <a:ext cx="10903810" cy="4107766"/>
          </a:xfrm>
        </p:spPr>
      </p:pic>
    </p:spTree>
    <p:extLst>
      <p:ext uri="{BB962C8B-B14F-4D97-AF65-F5344CB8AC3E}">
        <p14:creationId xmlns:p14="http://schemas.microsoft.com/office/powerpoint/2010/main" val="1723462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Projects</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11CBC67-FE74-487E-AC0F-8F2DE481E97A}"/>
              </a:ext>
            </a:extLst>
          </p:cNvPr>
          <p:cNvSpPr>
            <a:spLocks noGrp="1"/>
          </p:cNvSpPr>
          <p:nvPr>
            <p:ph idx="1"/>
          </p:nvPr>
        </p:nvSpPr>
        <p:spPr/>
        <p:txBody>
          <a:bodyPr>
            <a:normAutofit fontScale="92500" lnSpcReduction="10000"/>
          </a:bodyPr>
          <a:lstStyle/>
          <a:p>
            <a:r>
              <a:rPr lang="en-IN" dirty="0">
                <a:hlinkClick r:id="rId3"/>
              </a:rPr>
              <a:t>https://electronicsforu.com/iot-projects-ideas</a:t>
            </a:r>
            <a:endParaRPr lang="en-IN" dirty="0"/>
          </a:p>
          <a:p>
            <a:r>
              <a:rPr lang="en-IN" dirty="0">
                <a:hlinkClick r:id="rId4"/>
              </a:rPr>
              <a:t>https://www.skyfilabs.com/blog/list-of-latest-iot-projects-for-engineering-students</a:t>
            </a:r>
            <a:endParaRPr lang="en-IN" dirty="0"/>
          </a:p>
          <a:p>
            <a:r>
              <a:rPr lang="en-IN" dirty="0">
                <a:hlinkClick r:id="rId5"/>
              </a:rPr>
              <a:t>https://create.arduino.cc/projecthub/projects/tags/iot</a:t>
            </a:r>
            <a:endParaRPr lang="en-IN" dirty="0"/>
          </a:p>
          <a:p>
            <a:r>
              <a:rPr lang="en-IN" dirty="0"/>
              <a:t>Automatic Watering System for Plants using Arduino</a:t>
            </a:r>
          </a:p>
          <a:p>
            <a:r>
              <a:rPr lang="en-IN" dirty="0">
                <a:hlinkClick r:id="rId6"/>
              </a:rPr>
              <a:t>https://www.youtube.com/watch?v=nUHizmtyt74</a:t>
            </a:r>
            <a:endParaRPr lang="en-IN" dirty="0"/>
          </a:p>
          <a:p>
            <a:r>
              <a:rPr lang="en-IN" dirty="0">
                <a:hlinkClick r:id="rId7"/>
              </a:rPr>
              <a:t>https://howtomechatronics.com/arduino-projects/</a:t>
            </a:r>
            <a:endParaRPr lang="en-IN" dirty="0"/>
          </a:p>
          <a:p>
            <a:r>
              <a:rPr lang="en-IN" dirty="0">
                <a:hlinkClick r:id="rId8"/>
              </a:rPr>
              <a:t>https://electronicsforu.com/electronics-projects/smallest-iot-home-automation-esp8266-01</a:t>
            </a:r>
            <a:endParaRPr lang="en-IN" dirty="0"/>
          </a:p>
          <a:p>
            <a:r>
              <a:rPr lang="en-IN" dirty="0"/>
              <a:t>https://randomnerdtutorials.com/projects-arduino/</a:t>
            </a:r>
          </a:p>
        </p:txBody>
      </p:sp>
    </p:spTree>
    <p:extLst>
      <p:ext uri="{BB962C8B-B14F-4D97-AF65-F5344CB8AC3E}">
        <p14:creationId xmlns:p14="http://schemas.microsoft.com/office/powerpoint/2010/main" val="964013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88</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CEA31-EF8E-43CC-A820-47C95762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3" y="1266092"/>
            <a:ext cx="8553157" cy="5080358"/>
          </a:xfrm>
          <a:prstGeom prst="rect">
            <a:avLst/>
          </a:prstGeom>
        </p:spPr>
      </p:pic>
    </p:spTree>
    <p:extLst>
      <p:ext uri="{BB962C8B-B14F-4D97-AF65-F5344CB8AC3E}">
        <p14:creationId xmlns:p14="http://schemas.microsoft.com/office/powerpoint/2010/main" val="4189541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9939</TotalTime>
  <Words>4404</Words>
  <Application>Microsoft Office PowerPoint</Application>
  <PresentationFormat>Widescreen</PresentationFormat>
  <Paragraphs>1105</Paragraphs>
  <Slides>88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inherit</vt:lpstr>
      <vt:lpstr>Times New Roman</vt:lpstr>
      <vt:lpstr>Wingdings</vt:lpstr>
      <vt:lpstr>Office Theme</vt:lpstr>
      <vt:lpstr>Internet Of Things (IoT)</vt:lpstr>
      <vt:lpstr>Introduction</vt:lpstr>
      <vt:lpstr>Topics</vt:lpstr>
      <vt:lpstr>What is IoT ?</vt:lpstr>
      <vt:lpstr>IoT – Smart Refrigerator</vt:lpstr>
      <vt:lpstr>IoT – IPV4 vs IPv6</vt:lpstr>
      <vt:lpstr>Building blocks of IoT</vt:lpstr>
      <vt:lpstr>How it works ?</vt:lpstr>
      <vt:lpstr>Architecture</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IoT Market</vt:lpstr>
      <vt:lpstr>IoT Market</vt:lpstr>
      <vt:lpstr>IoT Market</vt:lpstr>
      <vt:lpstr>IOT Market</vt:lpstr>
      <vt:lpstr>Sensors &amp; Actuators</vt:lpstr>
      <vt:lpstr>Sensors</vt:lpstr>
      <vt:lpstr>Sensors - Examples</vt:lpstr>
      <vt:lpstr>Sensors - Examples</vt:lpstr>
      <vt:lpstr>Sensors - kits</vt:lpstr>
      <vt:lpstr>Sensors - kits</vt:lpstr>
      <vt:lpstr>Actuators</vt:lpstr>
      <vt:lpstr>Good sensor</vt:lpstr>
      <vt:lpstr>Sensor properties</vt:lpstr>
      <vt:lpstr>Top Sensor manufacturers</vt:lpstr>
      <vt:lpstr>Market place for IoT</vt:lpstr>
      <vt:lpstr>IoT Prototyping environment</vt:lpstr>
      <vt:lpstr>Arduino - flavours</vt:lpstr>
      <vt:lpstr>Arduino Uno – Deep drive</vt:lpstr>
      <vt:lpstr>Arduino Uno – Deep drive</vt:lpstr>
      <vt:lpstr>NodeMCU(ESP 8266)-Amica</vt:lpstr>
      <vt:lpstr>NodeMCU(ESP 8266)-Amica</vt:lpstr>
      <vt:lpstr>NodeMCU(ESP 8266)-Amica</vt:lpstr>
      <vt:lpstr>ESP32 DEV KIT V1 </vt:lpstr>
      <vt:lpstr>IoT Protocols</vt:lpstr>
      <vt:lpstr>IoT Protocols</vt:lpstr>
      <vt:lpstr>Communication Technologies</vt:lpstr>
      <vt:lpstr>ZigBee</vt:lpstr>
      <vt:lpstr>ZigBee</vt:lpstr>
      <vt:lpstr>ZigBee</vt:lpstr>
      <vt:lpstr>ZigBee</vt:lpstr>
      <vt:lpstr>ISM bands</vt:lpstr>
      <vt:lpstr>ZigBee - Network</vt:lpstr>
      <vt:lpstr>Z-Wave</vt:lpstr>
      <vt:lpstr>Bluetooth</vt:lpstr>
      <vt:lpstr>BLE</vt:lpstr>
      <vt:lpstr>BLE - Applications</vt:lpstr>
      <vt:lpstr>Wi-Fi</vt:lpstr>
      <vt:lpstr>Cellular</vt:lpstr>
      <vt:lpstr>6LoWPAN</vt:lpstr>
      <vt:lpstr>6LoWPAN</vt:lpstr>
      <vt:lpstr>6LoWPAN</vt:lpstr>
      <vt:lpstr>6LoWPAN</vt:lpstr>
      <vt:lpstr>Sigfox</vt:lpstr>
      <vt:lpstr>LoRaWAN</vt:lpstr>
      <vt:lpstr>Range vs Data rate</vt:lpstr>
      <vt:lpstr>IOT - Protocols</vt:lpstr>
      <vt:lpstr>Restful HTTP</vt:lpstr>
      <vt:lpstr>Restful HTTP</vt:lpstr>
      <vt:lpstr>Restful HTTP – Hands-on</vt:lpstr>
      <vt:lpstr>MQTT (Message Queue Telemetry Transport)</vt:lpstr>
      <vt:lpstr>MQTT (Message Queue Telemetry Transport)</vt:lpstr>
      <vt:lpstr>MQTT</vt:lpstr>
      <vt:lpstr>MQTT</vt:lpstr>
      <vt:lpstr>MQTT</vt:lpstr>
      <vt:lpstr>MQTT – Quality Of Service</vt:lpstr>
      <vt:lpstr>MQTT - Features</vt:lpstr>
      <vt:lpstr>MQTT – Case Study</vt:lpstr>
      <vt:lpstr>MQTT Brokers/Servers</vt:lpstr>
      <vt:lpstr>MQTT Hands-on</vt:lpstr>
      <vt:lpstr>CoAP overview</vt:lpstr>
      <vt:lpstr>CoAP feature</vt:lpstr>
      <vt:lpstr>CoAP</vt:lpstr>
      <vt:lpstr>CoAP</vt:lpstr>
      <vt:lpstr>MQTT vs CoAP</vt:lpstr>
      <vt:lpstr>Comparison of IOT protocol</vt:lpstr>
      <vt:lpstr>IoT Projects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Thinkpad</cp:lastModifiedBy>
  <cp:revision>565</cp:revision>
  <dcterms:created xsi:type="dcterms:W3CDTF">2017-06-25T15:07:02Z</dcterms:created>
  <dcterms:modified xsi:type="dcterms:W3CDTF">2019-06-08T00:27:23Z</dcterms:modified>
</cp:coreProperties>
</file>